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3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4.xml" ContentType="application/vnd.openxmlformats-officedocument.theme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1.xml" ContentType="application/vnd.openxmlformats-officedocument.presentationml.tags+xml"/>
  <Override PartName="/ppt/notesSlides/notesSlide8.xml" ContentType="application/vnd.openxmlformats-officedocument.presentationml.notesSlide+xml"/>
  <Override PartName="/ppt/tags/tag2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72" r:id="rId1"/>
    <p:sldMasterId id="2147483738" r:id="rId2"/>
    <p:sldMasterId id="2147483716" r:id="rId3"/>
    <p:sldMasterId id="2147483694" r:id="rId4"/>
    <p:sldMasterId id="2147483760" r:id="rId5"/>
  </p:sldMasterIdLst>
  <p:notesMasterIdLst>
    <p:notesMasterId r:id="rId18"/>
  </p:notesMasterIdLst>
  <p:handoutMasterIdLst>
    <p:handoutMasterId r:id="rId19"/>
  </p:handoutMasterIdLst>
  <p:sldIdLst>
    <p:sldId id="256" r:id="rId6"/>
    <p:sldId id="307" r:id="rId7"/>
    <p:sldId id="290" r:id="rId8"/>
    <p:sldId id="328" r:id="rId9"/>
    <p:sldId id="312" r:id="rId10"/>
    <p:sldId id="323" r:id="rId11"/>
    <p:sldId id="313" r:id="rId12"/>
    <p:sldId id="319" r:id="rId13"/>
    <p:sldId id="322" r:id="rId14"/>
    <p:sldId id="316" r:id="rId15"/>
    <p:sldId id="327" r:id="rId16"/>
    <p:sldId id="308" r:id="rId17"/>
  </p:sldIdLst>
  <p:sldSz cx="9144000" cy="5143500" type="screen16x9"/>
  <p:notesSz cx="6858000" cy="9144000"/>
  <p:embeddedFontLst>
    <p:embeddedFont>
      <p:font typeface="Arial Black" panose="020B0A04020102020204" pitchFamily="34" charset="0"/>
      <p:bold r:id="rId20"/>
    </p:embeddedFont>
    <p:embeddedFont>
      <p:font typeface="方正姚体" panose="02010601030101010101" pitchFamily="2" charset="-122"/>
      <p:regular r:id="rId21"/>
    </p:embeddedFon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方正粗黑宋简体" panose="02000000000000000000" pitchFamily="2" charset="-122"/>
      <p:regular r:id="rId26"/>
    </p:embeddedFont>
    <p:embeddedFont>
      <p:font typeface="微软雅黑" panose="020B0503020204020204" pitchFamily="34" charset="-122"/>
      <p:regular r:id="rId27"/>
      <p:bold r:id="rId28"/>
    </p:embeddedFont>
    <p:embeddedFont>
      <p:font typeface="Constantia" panose="02030602050306030303" pitchFamily="18" charset="0"/>
      <p:regular r:id="rId29"/>
      <p:bold r:id="rId30"/>
      <p:italic r:id="rId31"/>
      <p:boldItalic r:id="rId32"/>
    </p:embeddedFont>
    <p:embeddedFont>
      <p:font typeface="Bodoni MT Black" panose="02070A03080606020203" pitchFamily="18" charset="0"/>
      <p:bold r:id="rId33"/>
      <p:boldItalic r:id="rId34"/>
    </p:embeddedFont>
    <p:embeddedFont>
      <p:font typeface="Impact" panose="020B0806030902050204" pitchFamily="34" charset="0"/>
      <p:regular r:id="rId3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38" autoAdjust="0"/>
    <p:restoredTop sz="94677" autoAdjust="0"/>
  </p:normalViewPr>
  <p:slideViewPr>
    <p:cSldViewPr snapToGrid="0">
      <p:cViewPr varScale="1">
        <p:scale>
          <a:sx n="110" d="100"/>
          <a:sy n="110" d="100"/>
        </p:scale>
        <p:origin x="696" y="6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-3762" y="-9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7.fntdata"/><Relationship Id="rId39" Type="http://schemas.openxmlformats.org/officeDocument/2006/relationships/tableStyles" Target="tableStyles.xml"/><Relationship Id="rId21" Type="http://schemas.openxmlformats.org/officeDocument/2006/relationships/font" Target="fonts/font2.fntdata"/><Relationship Id="rId34" Type="http://schemas.openxmlformats.org/officeDocument/2006/relationships/font" Target="fonts/font15.fntdata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font" Target="fonts/font6.fntdata"/><Relationship Id="rId33" Type="http://schemas.openxmlformats.org/officeDocument/2006/relationships/font" Target="fonts/font14.fntdata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presProps" Target="presProps.xml"/><Relationship Id="rId10" Type="http://schemas.openxmlformats.org/officeDocument/2006/relationships/slide" Target="slides/slide5.xml"/><Relationship Id="rId19" Type="http://schemas.openxmlformats.org/officeDocument/2006/relationships/handoutMaster" Target="handoutMasters/handoutMaster1.xml"/><Relationship Id="rId31" Type="http://schemas.openxmlformats.org/officeDocument/2006/relationships/font" Target="fonts/font12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font" Target="fonts/font16.fntdata"/><Relationship Id="rId8" Type="http://schemas.openxmlformats.org/officeDocument/2006/relationships/slide" Target="slides/slide3.xml"/><Relationship Id="rId3" Type="http://schemas.openxmlformats.org/officeDocument/2006/relationships/slideMaster" Target="slideMasters/slideMaster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399B71-3C26-4A5B-B8C3-2691142635E4}" type="datetimeFigureOut">
              <a:rPr lang="en-US" smtClean="0"/>
              <a:t>6/17/2018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4DFB89-C2C8-406A-AC49-371564A803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11197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9BC862-30F7-40F5-83D4-EC0662F56793}" type="datetimeFigureOut">
              <a:rPr lang="en-US" smtClean="0"/>
              <a:t>6/17/2018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3F456E-4B5F-483E-AAF0-0D6AA3A6C0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51327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3F456E-4B5F-483E-AAF0-0D6AA3A6C0A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7162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3F456E-4B5F-483E-AAF0-0D6AA3A6C0A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283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3F456E-4B5F-483E-AAF0-0D6AA3A6C0A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7162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3F456E-4B5F-483E-AAF0-0D6AA3A6C0A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8136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3F456E-4B5F-483E-AAF0-0D6AA3A6C0A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95078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3F456E-4B5F-483E-AAF0-0D6AA3A6C0A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688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在软件中通过按键的方式，生成常见的模型，并且可以通过鼠标交互，改模型的坐标系，也可以改变摄像机的坐标系，从而改变观察的视角。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+mj-lt"/>
              <a:buAutoNum type="arabicPeriod"/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可以生成相互重叠的多个模型，并且在建模中增加碰撞检测，保证模型间不会重合，同时碰撞检测还可以通过一个开关来与关闭，方便用户生成重合的模型。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+mj-lt"/>
              <a:buAutoNum type="arabicPeriod"/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用户可以将当前的模型保存到文件中，还能够从文件中导入以前建立的模型。同时，还支持将模型输出成常见的图片格式。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+mj-lt"/>
              <a:buAutoNum type="arabicPeriod"/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进阶需求：增加光照模块，并且移动光源，能够在界面中查看光照对模型的影响。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3F456E-4B5F-483E-AAF0-0D6AA3A6C0A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4309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3F456E-4B5F-483E-AAF0-0D6AA3A6C0A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3248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3F456E-4B5F-483E-AAF0-0D6AA3A6C0A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4832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3F456E-4B5F-483E-AAF0-0D6AA3A6C0A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028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65511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5492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960236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060181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631410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1422411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167045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167045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2B6020E-DD25-4A6E-AE42-AF17A7A962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66209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3270697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48598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3784971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7662443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451966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7863010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7791130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740813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1895366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64514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4251795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0142587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10957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3993777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2229400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2660071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6530332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348828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2992196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6627777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0566141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2298759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0521366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541492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3439420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8488621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7833737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0251263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8888294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657770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9919245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00075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5523387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1968579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62638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223537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758114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1422411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16704537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376072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11260637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44301304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6930348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4918397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82786907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783805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05088609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15592032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264086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489218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74046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451628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image" Target="../media/image3.jpg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image" Target="../media/image4.jpg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/><Relationship Id="rId13" Type="http://schemas.openxmlformats.org/officeDocument/2006/relationships/image" Target="../media/image5.jpg"/><Relationship Id="rId3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6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41.xml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50.xml"/><Relationship Id="rId5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9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8.xml"/><Relationship Id="rId13" Type="http://schemas.openxmlformats.org/officeDocument/2006/relationships/image" Target="../media/image6.jpg"/><Relationship Id="rId3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7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52.xml"/><Relationship Id="rId1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61.xml"/><Relationship Id="rId5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1628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879" r:id="rId14"/>
    <p:sldLayoutId id="2147483896" r:id="rId15"/>
    <p:sldLayoutId id="2147483897" r:id="rId16"/>
    <p:sldLayoutId id="2147483900" r:id="rId17"/>
  </p:sldLayoutIdLst>
  <p:hf sldNum="0" hdr="0" ft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1248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</p:sldLayoutIdLst>
  <p:hf sldNum="0" hdr="0" ft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3567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8" r:id="rId2"/>
    <p:sldLayoutId id="2147483719" r:id="rId3"/>
    <p:sldLayoutId id="2147483720" r:id="rId4"/>
    <p:sldLayoutId id="2147483721" r:id="rId5"/>
    <p:sldLayoutId id="2147483722" r:id="rId6"/>
    <p:sldLayoutId id="2147483723" r:id="rId7"/>
    <p:sldLayoutId id="2147483724" r:id="rId8"/>
    <p:sldLayoutId id="2147483725" r:id="rId9"/>
    <p:sldLayoutId id="2147483726" r:id="rId10"/>
    <p:sldLayoutId id="2147483727" r:id="rId11"/>
  </p:sldLayoutIdLst>
  <p:hf sldNum="0" hdr="0" ft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0900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</p:sldLayoutIdLst>
  <p:hf sldNum="0" hdr="0" ft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4964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1" r:id="rId1"/>
    <p:sldLayoutId id="2147483762" r:id="rId2"/>
    <p:sldLayoutId id="2147483763" r:id="rId3"/>
    <p:sldLayoutId id="2147483764" r:id="rId4"/>
    <p:sldLayoutId id="2147483765" r:id="rId5"/>
    <p:sldLayoutId id="2147483766" r:id="rId6"/>
    <p:sldLayoutId id="2147483767" r:id="rId7"/>
    <p:sldLayoutId id="2147483768" r:id="rId8"/>
    <p:sldLayoutId id="2147483769" r:id="rId9"/>
    <p:sldLayoutId id="2147483770" r:id="rId10"/>
    <p:sldLayoutId id="2147483771" r:id="rId11"/>
  </p:sldLayoutIdLst>
  <p:hf sldNum="0" hdr="0" ft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2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0500" y="989250"/>
            <a:ext cx="1419167" cy="109748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567937" y="1833086"/>
            <a:ext cx="5798634" cy="23391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7200" spc="-100" dirty="0" err="1">
                <a:solidFill>
                  <a:srgbClr val="FFC000"/>
                </a:solidFill>
                <a:latin typeface="Impact" panose="020B0806030902050204" pitchFamily="34" charset="0"/>
                <a:ea typeface="方正粗黑宋简体" panose="02000000000000000000" pitchFamily="2" charset="-122"/>
                <a:cs typeface="Open Sans Semibold" pitchFamily="34" charset="0"/>
              </a:rPr>
              <a:t>Lig</a:t>
            </a:r>
            <a:r>
              <a:rPr lang="en-US" altLang="zh-CN" sz="7200" spc="-100" dirty="0" err="1">
                <a:solidFill>
                  <a:srgbClr val="00B0F0"/>
                </a:solidFill>
                <a:latin typeface="Impact" panose="020B0806030902050204" pitchFamily="34" charset="0"/>
                <a:ea typeface="方正粗黑宋简体" panose="02000000000000000000" pitchFamily="2" charset="-122"/>
                <a:cs typeface="Open Sans Semibold" pitchFamily="34" charset="0"/>
              </a:rPr>
              <a:t>Draw</a:t>
            </a:r>
            <a:endParaRPr lang="en-US" altLang="zh-CN" sz="7200" spc="-100" dirty="0">
              <a:solidFill>
                <a:srgbClr val="00B0F0"/>
              </a:solidFill>
              <a:latin typeface="Impact" panose="020B0806030902050204" pitchFamily="34" charset="0"/>
              <a:ea typeface="方正粗黑宋简体" panose="02000000000000000000" pitchFamily="2" charset="-122"/>
              <a:cs typeface="Open Sans Semibold" pitchFamily="34" charset="0"/>
            </a:endParaRPr>
          </a:p>
          <a:p>
            <a:pPr algn="ctr"/>
            <a:r>
              <a:rPr lang="zh-CN" altLang="en-US" sz="4800" spc="-100" dirty="0">
                <a:solidFill>
                  <a:srgbClr val="C0000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Open Sans Semibold" pitchFamily="34" charset="0"/>
              </a:rPr>
              <a:t>轻巧</a:t>
            </a:r>
            <a:r>
              <a:rPr lang="en-US" sz="4800" b="1" spc="-100" dirty="0">
                <a:solidFill>
                  <a:srgbClr val="C00000"/>
                </a:solidFill>
                <a:latin typeface="Constantia" panose="02030602050306030303" pitchFamily="18" charset="0"/>
                <a:ea typeface="方正粗黑宋简体" panose="02000000000000000000" pitchFamily="2" charset="-122"/>
                <a:cs typeface="Open Sans Semibold" pitchFamily="34" charset="0"/>
              </a:rPr>
              <a:t>3D</a:t>
            </a:r>
            <a:r>
              <a:rPr lang="zh-CN" altLang="en-US" sz="4800" spc="-100" dirty="0">
                <a:solidFill>
                  <a:srgbClr val="C0000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Open Sans Semibold" pitchFamily="34" charset="0"/>
              </a:rPr>
              <a:t>建模</a:t>
            </a:r>
            <a:r>
              <a:rPr lang="zh-CN" altLang="en-US" sz="4800" spc="-100" dirty="0" smtClean="0">
                <a:solidFill>
                  <a:srgbClr val="C0000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Open Sans Semibold" pitchFamily="34" charset="0"/>
              </a:rPr>
              <a:t>工具</a:t>
            </a:r>
            <a:endParaRPr lang="en-US" altLang="zh-CN" sz="4800" spc="-100" dirty="0" smtClean="0">
              <a:solidFill>
                <a:srgbClr val="C00000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  <a:cs typeface="Open Sans Semibold" pitchFamily="34" charset="0"/>
            </a:endParaRPr>
          </a:p>
          <a:p>
            <a:pPr algn="ctr"/>
            <a:r>
              <a:rPr lang="zh-CN" altLang="en-US" sz="3200" spc="-100" dirty="0">
                <a:solidFill>
                  <a:srgbClr val="C0000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Open Sans Semibold" pitchFamily="34" charset="0"/>
              </a:rPr>
              <a:t>期末展示</a:t>
            </a:r>
            <a:endParaRPr lang="en-US" sz="3200" spc="-100" dirty="0">
              <a:solidFill>
                <a:srgbClr val="C00000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  <a:cs typeface="Open Sans Semibold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42436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280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80522"/>
            <a:ext cx="1825806" cy="196297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00866B91-BF16-459A-B4E4-4BF294B24430}"/>
              </a:ext>
            </a:extLst>
          </p:cNvPr>
          <p:cNvSpPr txBox="1"/>
          <p:nvPr/>
        </p:nvSpPr>
        <p:spPr>
          <a:xfrm>
            <a:off x="368975" y="285325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分工安排</a:t>
            </a:r>
          </a:p>
        </p:txBody>
      </p:sp>
      <p:grpSp>
        <p:nvGrpSpPr>
          <p:cNvPr id="38" name="f64f1877-8b0b-4efe-9ea9-77efe7c2d97f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5105B2AB-6D98-40EC-AC53-8BD940A9E611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0" y="1384546"/>
            <a:ext cx="9144000" cy="3758954"/>
            <a:chOff x="0" y="1125336"/>
            <a:chExt cx="12192000" cy="5011939"/>
          </a:xfrm>
        </p:grpSpPr>
        <p:sp>
          <p:nvSpPr>
            <p:cNvPr id="39" name="ïṩ1ïḓè">
              <a:extLst>
                <a:ext uri="{FF2B5EF4-FFF2-40B4-BE49-F238E27FC236}">
                  <a16:creationId xmlns:a16="http://schemas.microsoft.com/office/drawing/2014/main" id="{BE0B5344-F958-4C89-8DCF-68618DFA59A6}"/>
                </a:ext>
              </a:extLst>
            </p:cNvPr>
            <p:cNvSpPr/>
            <p:nvPr/>
          </p:nvSpPr>
          <p:spPr>
            <a:xfrm>
              <a:off x="0" y="1125336"/>
              <a:ext cx="12192000" cy="2393718"/>
            </a:xfrm>
            <a:prstGeom prst="roundRect">
              <a:avLst>
                <a:gd name="adj" fmla="val 0"/>
              </a:avLst>
            </a:prstGeom>
            <a:pattFill prst="pct5">
              <a:fgClr>
                <a:srgbClr val="E4E6EA"/>
              </a:fgClr>
              <a:bgClr>
                <a:srgbClr val="ADB5BF"/>
              </a:bgClr>
            </a:patt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0" name="íṩḻide">
              <a:extLst>
                <a:ext uri="{FF2B5EF4-FFF2-40B4-BE49-F238E27FC236}">
                  <a16:creationId xmlns:a16="http://schemas.microsoft.com/office/drawing/2014/main" id="{0E4323D5-BDCF-4F98-9269-BD5E282F1573}"/>
                </a:ext>
              </a:extLst>
            </p:cNvPr>
            <p:cNvSpPr/>
            <p:nvPr/>
          </p:nvSpPr>
          <p:spPr>
            <a:xfrm>
              <a:off x="673611" y="1125538"/>
              <a:ext cx="10844776" cy="2393516"/>
            </a:xfrm>
            <a:prstGeom prst="roundRect">
              <a:avLst>
                <a:gd name="adj" fmla="val 0"/>
              </a:avLst>
            </a:prstGeom>
            <a:solidFill>
              <a:schemeClr val="tx1">
                <a:alpha val="7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600" b="1"/>
            </a:p>
          </p:txBody>
        </p:sp>
        <p:sp>
          <p:nvSpPr>
            <p:cNvPr id="41" name="íş1îḓé">
              <a:extLst>
                <a:ext uri="{FF2B5EF4-FFF2-40B4-BE49-F238E27FC236}">
                  <a16:creationId xmlns:a16="http://schemas.microsoft.com/office/drawing/2014/main" id="{C5364DF7-AD86-4093-907B-27F8004880A4}"/>
                </a:ext>
              </a:extLst>
            </p:cNvPr>
            <p:cNvSpPr txBox="1"/>
            <p:nvPr/>
          </p:nvSpPr>
          <p:spPr>
            <a:xfrm>
              <a:off x="667824" y="1462940"/>
              <a:ext cx="10850563" cy="1225296"/>
            </a:xfrm>
            <a:prstGeom prst="rect">
              <a:avLst/>
            </a:prstGeom>
            <a:noFill/>
          </p:spPr>
          <p:txBody>
            <a:bodyPr wrap="square" lIns="90000" tIns="46800" rIns="90000" bIns="46800" rtlCol="0" anchor="t">
              <a:noAutofit/>
            </a:bodyPr>
            <a:lstStyle/>
            <a:p>
              <a:pPr algn="ctr"/>
              <a:r>
                <a:rPr lang="en-US" altLang="zh-CN" sz="6000" spc="-100" dirty="0" err="1">
                  <a:solidFill>
                    <a:srgbClr val="FFC000"/>
                  </a:solidFill>
                  <a:latin typeface="Impact" panose="020B0806030902050204" pitchFamily="34" charset="0"/>
                  <a:ea typeface="方正粗黑宋简体" panose="02000000000000000000" pitchFamily="2" charset="-122"/>
                  <a:cs typeface="Open Sans Semibold" pitchFamily="34" charset="0"/>
                </a:rPr>
                <a:t>Lig</a:t>
              </a:r>
              <a:r>
                <a:rPr lang="en-US" altLang="zh-CN" sz="6000" spc="-100" dirty="0" err="1">
                  <a:solidFill>
                    <a:srgbClr val="00B0F0"/>
                  </a:solidFill>
                  <a:latin typeface="Impact" panose="020B0806030902050204" pitchFamily="34" charset="0"/>
                  <a:ea typeface="方正粗黑宋简体" panose="02000000000000000000" pitchFamily="2" charset="-122"/>
                  <a:cs typeface="Open Sans Semibold" pitchFamily="34" charset="0"/>
                </a:rPr>
                <a:t>Draw</a:t>
              </a:r>
              <a:endParaRPr lang="en-US" altLang="zh-CN" sz="6000" spc="-100" dirty="0">
                <a:solidFill>
                  <a:srgbClr val="00B0F0"/>
                </a:solidFill>
                <a:latin typeface="Impact" panose="020B0806030902050204" pitchFamily="34" charset="0"/>
                <a:ea typeface="方正粗黑宋简体" panose="02000000000000000000" pitchFamily="2" charset="-122"/>
                <a:cs typeface="Open Sans Semibold" pitchFamily="34" charset="0"/>
              </a:endParaRPr>
            </a:p>
          </p:txBody>
        </p:sp>
        <p:sp>
          <p:nvSpPr>
            <p:cNvPr id="42" name="ïṩlïḋe">
              <a:extLst>
                <a:ext uri="{FF2B5EF4-FFF2-40B4-BE49-F238E27FC236}">
                  <a16:creationId xmlns:a16="http://schemas.microsoft.com/office/drawing/2014/main" id="{72CB4790-C498-4E5D-B2F2-2F763BDF116C}"/>
                </a:ext>
              </a:extLst>
            </p:cNvPr>
            <p:cNvSpPr/>
            <p:nvPr/>
          </p:nvSpPr>
          <p:spPr>
            <a:xfrm>
              <a:off x="669924" y="3087060"/>
              <a:ext cx="2711660" cy="43204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algn="ctr">
                <a:lnSpc>
                  <a:spcPct val="150000"/>
                </a:lnSpc>
                <a:spcBef>
                  <a:spcPct val="0"/>
                </a:spcBef>
              </a:pPr>
              <a:r>
                <a:rPr lang="zh-CN" altLang="en-US" dirty="0">
                  <a:latin typeface="方正粗黑宋简体" panose="02000000000000000000" pitchFamily="2" charset="-122"/>
                  <a:ea typeface="方正粗黑宋简体" panose="02000000000000000000" pitchFamily="2" charset="-122"/>
                </a:rPr>
                <a:t>颜  彬</a:t>
              </a:r>
              <a:endParaRPr lang="en-US" altLang="zh-CN" dirty="0">
                <a:latin typeface="方正粗黑宋简体" panose="02000000000000000000" pitchFamily="2" charset="-122"/>
                <a:ea typeface="方正粗黑宋简体" panose="02000000000000000000" pitchFamily="2" charset="-122"/>
              </a:endParaRPr>
            </a:p>
          </p:txBody>
        </p:sp>
        <p:sp>
          <p:nvSpPr>
            <p:cNvPr id="43" name="iṩḻiďê">
              <a:extLst>
                <a:ext uri="{FF2B5EF4-FFF2-40B4-BE49-F238E27FC236}">
                  <a16:creationId xmlns:a16="http://schemas.microsoft.com/office/drawing/2014/main" id="{EEF8FF22-50F2-4D6E-8DCE-5D7F82A88C15}"/>
                </a:ext>
              </a:extLst>
            </p:cNvPr>
            <p:cNvSpPr/>
            <p:nvPr/>
          </p:nvSpPr>
          <p:spPr>
            <a:xfrm>
              <a:off x="3377659" y="3086143"/>
              <a:ext cx="2711660" cy="43204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rmAutofit fontScale="25000" lnSpcReduction="20000"/>
            </a:bodyPr>
            <a:lstStyle/>
            <a:p>
              <a:pPr algn="ctr">
                <a:lnSpc>
                  <a:spcPct val="150000"/>
                </a:lnSpc>
                <a:spcBef>
                  <a:spcPct val="0"/>
                </a:spcBef>
              </a:pPr>
              <a:r>
                <a:rPr lang="zh-CN" altLang="en-US" sz="7200" dirty="0">
                  <a:latin typeface="方正粗黑宋简体" panose="02000000000000000000" pitchFamily="2" charset="-122"/>
                  <a:ea typeface="方正粗黑宋简体" panose="02000000000000000000" pitchFamily="2" charset="-122"/>
                </a:rPr>
                <a:t>王锦鹏</a:t>
              </a:r>
              <a:endParaRPr lang="en-US" altLang="zh-CN" sz="7200" dirty="0">
                <a:latin typeface="方正粗黑宋简体" panose="02000000000000000000" pitchFamily="2" charset="-122"/>
                <a:ea typeface="方正粗黑宋简体" panose="02000000000000000000" pitchFamily="2" charset="-122"/>
              </a:endParaRPr>
            </a:p>
          </p:txBody>
        </p:sp>
        <p:sp>
          <p:nvSpPr>
            <p:cNvPr id="44" name="íSlîḍé">
              <a:extLst>
                <a:ext uri="{FF2B5EF4-FFF2-40B4-BE49-F238E27FC236}">
                  <a16:creationId xmlns:a16="http://schemas.microsoft.com/office/drawing/2014/main" id="{BB17069D-841E-46D7-8D56-E53649339E2B}"/>
                </a:ext>
              </a:extLst>
            </p:cNvPr>
            <p:cNvSpPr/>
            <p:nvPr/>
          </p:nvSpPr>
          <p:spPr>
            <a:xfrm>
              <a:off x="6093243" y="3087006"/>
              <a:ext cx="2711660" cy="43204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algn="ctr">
                <a:lnSpc>
                  <a:spcPct val="150000"/>
                </a:lnSpc>
                <a:spcBef>
                  <a:spcPct val="0"/>
                </a:spcBef>
              </a:pPr>
              <a:r>
                <a:rPr lang="zh-CN" altLang="en-US" dirty="0">
                  <a:latin typeface="方正粗黑宋简体" panose="02000000000000000000" pitchFamily="2" charset="-122"/>
                  <a:ea typeface="方正粗黑宋简体" panose="02000000000000000000" pitchFamily="2" charset="-122"/>
                </a:rPr>
                <a:t>王浩翔</a:t>
              </a:r>
              <a:endParaRPr lang="en-US" altLang="zh-CN" dirty="0">
                <a:latin typeface="方正粗黑宋简体" panose="02000000000000000000" pitchFamily="2" charset="-122"/>
                <a:ea typeface="方正粗黑宋简体" panose="02000000000000000000" pitchFamily="2" charset="-122"/>
              </a:endParaRPr>
            </a:p>
          </p:txBody>
        </p:sp>
        <p:sp>
          <p:nvSpPr>
            <p:cNvPr id="45" name="íṧḷídè">
              <a:extLst>
                <a:ext uri="{FF2B5EF4-FFF2-40B4-BE49-F238E27FC236}">
                  <a16:creationId xmlns:a16="http://schemas.microsoft.com/office/drawing/2014/main" id="{18CA1E5F-9059-4281-84A5-6DE0EE0C3CA2}"/>
                </a:ext>
              </a:extLst>
            </p:cNvPr>
            <p:cNvSpPr/>
            <p:nvPr/>
          </p:nvSpPr>
          <p:spPr>
            <a:xfrm>
              <a:off x="8808827" y="3087006"/>
              <a:ext cx="2711660" cy="43204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algn="ctr">
                <a:lnSpc>
                  <a:spcPct val="150000"/>
                </a:lnSpc>
                <a:spcBef>
                  <a:spcPct val="0"/>
                </a:spcBef>
              </a:pPr>
              <a:r>
                <a:rPr lang="zh-CN" altLang="en-US" dirty="0">
                  <a:latin typeface="方正粗黑宋简体" panose="02000000000000000000" pitchFamily="2" charset="-122"/>
                  <a:ea typeface="方正粗黑宋简体" panose="02000000000000000000" pitchFamily="2" charset="-122"/>
                </a:rPr>
                <a:t>王永锋</a:t>
              </a:r>
              <a:endParaRPr lang="en-US" altLang="zh-CN" dirty="0">
                <a:latin typeface="方正粗黑宋简体" panose="02000000000000000000" pitchFamily="2" charset="-122"/>
                <a:ea typeface="方正粗黑宋简体" panose="02000000000000000000" pitchFamily="2" charset="-122"/>
              </a:endParaRPr>
            </a:p>
          </p:txBody>
        </p:sp>
        <p:sp>
          <p:nvSpPr>
            <p:cNvPr id="60" name="îṩḻiḑe">
              <a:extLst>
                <a:ext uri="{FF2B5EF4-FFF2-40B4-BE49-F238E27FC236}">
                  <a16:creationId xmlns:a16="http://schemas.microsoft.com/office/drawing/2014/main" id="{DA4A3BEA-B425-4635-9434-55EC8BC68C4F}"/>
                </a:ext>
              </a:extLst>
            </p:cNvPr>
            <p:cNvSpPr txBox="1"/>
            <p:nvPr/>
          </p:nvSpPr>
          <p:spPr>
            <a:xfrm>
              <a:off x="9197648" y="3879822"/>
              <a:ext cx="2711660" cy="47182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>
              <a:defPPr>
                <a:defRPr lang="en-US"/>
              </a:defPPr>
              <a:lvl1pPr>
                <a:defRPr sz="2400" b="1"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dirty="0">
                  <a:solidFill>
                    <a:srgbClr val="002060"/>
                  </a:solidFill>
                </a:rPr>
                <a:t>图形着色</a:t>
              </a:r>
            </a:p>
          </p:txBody>
        </p:sp>
        <p:sp>
          <p:nvSpPr>
            <p:cNvPr id="58" name="îśļiďe">
              <a:extLst>
                <a:ext uri="{FF2B5EF4-FFF2-40B4-BE49-F238E27FC236}">
                  <a16:creationId xmlns:a16="http://schemas.microsoft.com/office/drawing/2014/main" id="{CE02BD4D-86AB-45BA-829A-83B6DAA469AA}"/>
                </a:ext>
              </a:extLst>
            </p:cNvPr>
            <p:cNvSpPr txBox="1"/>
            <p:nvPr/>
          </p:nvSpPr>
          <p:spPr>
            <a:xfrm>
              <a:off x="1094347" y="3850038"/>
              <a:ext cx="2711660" cy="47182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r>
                <a:rPr lang="zh-CN" altLang="en-US" sz="2400" b="1" dirty="0">
                  <a:solidFill>
                    <a:srgbClr val="0020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图形界面</a:t>
              </a:r>
            </a:p>
          </p:txBody>
        </p:sp>
        <p:sp>
          <p:nvSpPr>
            <p:cNvPr id="56" name="iṣľïḓê">
              <a:extLst>
                <a:ext uri="{FF2B5EF4-FFF2-40B4-BE49-F238E27FC236}">
                  <a16:creationId xmlns:a16="http://schemas.microsoft.com/office/drawing/2014/main" id="{C01C007A-C9D3-4458-9597-8FE4BDF04B5A}"/>
                </a:ext>
              </a:extLst>
            </p:cNvPr>
            <p:cNvSpPr txBox="1"/>
            <p:nvPr/>
          </p:nvSpPr>
          <p:spPr>
            <a:xfrm>
              <a:off x="3806797" y="3864930"/>
              <a:ext cx="2711660" cy="47182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>
              <a:defPPr>
                <a:defRPr lang="en-US"/>
              </a:defPPr>
              <a:lvl1pPr>
                <a:defRPr sz="2400" b="1"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dirty="0">
                  <a:solidFill>
                    <a:srgbClr val="002060"/>
                  </a:solidFill>
                </a:rPr>
                <a:t>用户交互</a:t>
              </a:r>
            </a:p>
          </p:txBody>
        </p:sp>
        <p:sp>
          <p:nvSpPr>
            <p:cNvPr id="54" name="ïsľiḍé">
              <a:extLst>
                <a:ext uri="{FF2B5EF4-FFF2-40B4-BE49-F238E27FC236}">
                  <a16:creationId xmlns:a16="http://schemas.microsoft.com/office/drawing/2014/main" id="{4C4D784B-4B30-4A04-900C-51C45A47B5E8}"/>
                </a:ext>
              </a:extLst>
            </p:cNvPr>
            <p:cNvSpPr txBox="1"/>
            <p:nvPr/>
          </p:nvSpPr>
          <p:spPr>
            <a:xfrm>
              <a:off x="6339907" y="3879822"/>
              <a:ext cx="2711660" cy="47182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>
              <a:defPPr>
                <a:defRPr lang="en-US"/>
              </a:defPPr>
              <a:lvl1pPr>
                <a:defRPr sz="2400" b="1"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dirty="0">
                  <a:solidFill>
                    <a:srgbClr val="002060"/>
                  </a:solidFill>
                </a:rPr>
                <a:t>坐标系转换</a:t>
              </a:r>
            </a:p>
          </p:txBody>
        </p:sp>
        <p:cxnSp>
          <p:nvCxnSpPr>
            <p:cNvPr id="50" name="直接连接符 49">
              <a:extLst>
                <a:ext uri="{FF2B5EF4-FFF2-40B4-BE49-F238E27FC236}">
                  <a16:creationId xmlns:a16="http://schemas.microsoft.com/office/drawing/2014/main" id="{790D7292-22FA-4653-BBE6-6CFB7397F46F}"/>
                </a:ext>
              </a:extLst>
            </p:cNvPr>
            <p:cNvCxnSpPr/>
            <p:nvPr/>
          </p:nvCxnSpPr>
          <p:spPr>
            <a:xfrm>
              <a:off x="3200400" y="4096512"/>
              <a:ext cx="0" cy="2040763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>
              <a:extLst>
                <a:ext uri="{FF2B5EF4-FFF2-40B4-BE49-F238E27FC236}">
                  <a16:creationId xmlns:a16="http://schemas.microsoft.com/office/drawing/2014/main" id="{A85F66BF-1D52-4307-9DB4-75BDD820CFBB}"/>
                </a:ext>
              </a:extLst>
            </p:cNvPr>
            <p:cNvCxnSpPr/>
            <p:nvPr/>
          </p:nvCxnSpPr>
          <p:spPr>
            <a:xfrm>
              <a:off x="5879592" y="4096512"/>
              <a:ext cx="0" cy="2040763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>
              <a:extLst>
                <a:ext uri="{FF2B5EF4-FFF2-40B4-BE49-F238E27FC236}">
                  <a16:creationId xmlns:a16="http://schemas.microsoft.com/office/drawing/2014/main" id="{79D2DAD4-460A-471C-864C-EAB2CCB30841}"/>
                </a:ext>
              </a:extLst>
            </p:cNvPr>
            <p:cNvCxnSpPr/>
            <p:nvPr/>
          </p:nvCxnSpPr>
          <p:spPr>
            <a:xfrm>
              <a:off x="8622792" y="4096512"/>
              <a:ext cx="0" cy="2040763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07730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80522"/>
            <a:ext cx="1825806" cy="196297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00866B91-BF16-459A-B4E4-4BF294B24430}"/>
              </a:ext>
            </a:extLst>
          </p:cNvPr>
          <p:cNvSpPr txBox="1"/>
          <p:nvPr/>
        </p:nvSpPr>
        <p:spPr>
          <a:xfrm>
            <a:off x="400832" y="288099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组员名单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0DF0481-DC6E-4BCF-A253-8D74E3E7DA8C}"/>
              </a:ext>
            </a:extLst>
          </p:cNvPr>
          <p:cNvSpPr txBox="1"/>
          <p:nvPr/>
        </p:nvSpPr>
        <p:spPr>
          <a:xfrm>
            <a:off x="2609462" y="1353451"/>
            <a:ext cx="388139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16337269 </a:t>
            </a: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颜彬</a:t>
            </a:r>
            <a: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16337237 </a:t>
            </a: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王永锋</a:t>
            </a:r>
            <a: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16337232 </a:t>
            </a: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王锦鹏</a:t>
            </a:r>
            <a: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16337229 </a:t>
            </a: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王浩翔</a:t>
            </a:r>
          </a:p>
        </p:txBody>
      </p:sp>
    </p:spTree>
    <p:extLst>
      <p:ext uri="{BB962C8B-B14F-4D97-AF65-F5344CB8AC3E}">
        <p14:creationId xmlns:p14="http://schemas.microsoft.com/office/powerpoint/2010/main" val="150398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80522"/>
            <a:ext cx="1825806" cy="196297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5385" y="1371601"/>
            <a:ext cx="1332230" cy="1030258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2448091" y="2409880"/>
            <a:ext cx="6506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ro-RO" sz="5400" kern="900" spc="-70" dirty="0">
                <a:solidFill>
                  <a:srgbClr val="002060"/>
                </a:solidFill>
                <a:latin typeface="Arial Black" panose="020B0A04020102020204" pitchFamily="34" charset="0"/>
                <a:ea typeface="Open Sans Extrabold" pitchFamily="34" charset="0"/>
                <a:cs typeface="Open Sans Extrabold" pitchFamily="34" charset="0"/>
              </a:rPr>
              <a:t>THANK YOU</a:t>
            </a:r>
            <a:endParaRPr lang="en-US" sz="5400" kern="900" spc="-70" dirty="0">
              <a:solidFill>
                <a:srgbClr val="002060"/>
              </a:solidFill>
              <a:latin typeface="Arial Black" panose="020B0A04020102020204" pitchFamily="34" charset="0"/>
              <a:ea typeface="Open Sans Light" pitchFamily="34" charset="0"/>
              <a:cs typeface="Open Sans Light" pitchFamily="34" charset="0"/>
            </a:endParaRP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" y="968835"/>
            <a:ext cx="1605636" cy="1721356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927" y="623740"/>
            <a:ext cx="1012798" cy="1085792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293" y="1597774"/>
            <a:ext cx="1012798" cy="1085792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688" y="2473971"/>
            <a:ext cx="503086" cy="539344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687" y="2347657"/>
            <a:ext cx="330808" cy="354650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772" y="1371601"/>
            <a:ext cx="340264" cy="50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719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500"/>
                            </p:stCondLst>
                            <p:childTnLst>
                              <p:par>
                                <p:cTn id="45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80522"/>
            <a:ext cx="1825806" cy="196297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0444" y="256041"/>
            <a:ext cx="1206392" cy="932943"/>
          </a:xfrm>
          <a:prstGeom prst="rect">
            <a:avLst/>
          </a:prstGeom>
        </p:spPr>
      </p:pic>
      <p:grpSp>
        <p:nvGrpSpPr>
          <p:cNvPr id="31" name="Group 65">
            <a:extLst>
              <a:ext uri="{FF2B5EF4-FFF2-40B4-BE49-F238E27FC236}">
                <a16:creationId xmlns:a16="http://schemas.microsoft.com/office/drawing/2014/main" id="{0914FDD2-4BEB-401C-978C-48443AB1C98A}"/>
              </a:ext>
            </a:extLst>
          </p:cNvPr>
          <p:cNvGrpSpPr/>
          <p:nvPr/>
        </p:nvGrpSpPr>
        <p:grpSpPr>
          <a:xfrm>
            <a:off x="1008150" y="644801"/>
            <a:ext cx="1517374" cy="1517374"/>
            <a:chOff x="1172194" y="536713"/>
            <a:chExt cx="1517374" cy="1517374"/>
          </a:xfrm>
        </p:grpSpPr>
        <p:pic>
          <p:nvPicPr>
            <p:cNvPr id="38" name="Picture 85">
              <a:extLst>
                <a:ext uri="{FF2B5EF4-FFF2-40B4-BE49-F238E27FC236}">
                  <a16:creationId xmlns:a16="http://schemas.microsoft.com/office/drawing/2014/main" id="{0D8A7325-B9AB-484F-A735-96C4FA9AB2D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2194" y="536713"/>
              <a:ext cx="1517374" cy="1517374"/>
            </a:xfrm>
            <a:prstGeom prst="rect">
              <a:avLst/>
            </a:prstGeom>
          </p:spPr>
        </p:pic>
        <p:sp>
          <p:nvSpPr>
            <p:cNvPr id="39" name="TextBox 107">
              <a:extLst>
                <a:ext uri="{FF2B5EF4-FFF2-40B4-BE49-F238E27FC236}">
                  <a16:creationId xmlns:a16="http://schemas.microsoft.com/office/drawing/2014/main" id="{AAF71E5F-145B-4E6D-8448-E1DF985A47AD}"/>
                </a:ext>
              </a:extLst>
            </p:cNvPr>
            <p:cNvSpPr txBox="1"/>
            <p:nvPr/>
          </p:nvSpPr>
          <p:spPr>
            <a:xfrm>
              <a:off x="1755912" y="914394"/>
              <a:ext cx="629480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3200" spc="-100" dirty="0">
                  <a:latin typeface="Bodoni MT Black" panose="02070A03080606020203" pitchFamily="18" charset="0"/>
                  <a:ea typeface="Open Sans Semibold" pitchFamily="34" charset="0"/>
                  <a:cs typeface="Open Sans Semibold" pitchFamily="34" charset="0"/>
                </a:rPr>
                <a:t>1</a:t>
              </a:r>
            </a:p>
          </p:txBody>
        </p:sp>
      </p:grpSp>
      <p:grpSp>
        <p:nvGrpSpPr>
          <p:cNvPr id="40" name="Group 129">
            <a:extLst>
              <a:ext uri="{FF2B5EF4-FFF2-40B4-BE49-F238E27FC236}">
                <a16:creationId xmlns:a16="http://schemas.microsoft.com/office/drawing/2014/main" id="{BAF8F869-A3EB-4D80-A519-23BBC675D53D}"/>
              </a:ext>
            </a:extLst>
          </p:cNvPr>
          <p:cNvGrpSpPr/>
          <p:nvPr/>
        </p:nvGrpSpPr>
        <p:grpSpPr>
          <a:xfrm>
            <a:off x="4252053" y="635846"/>
            <a:ext cx="1517374" cy="1517374"/>
            <a:chOff x="4664142" y="530087"/>
            <a:chExt cx="1517374" cy="1517374"/>
          </a:xfrm>
        </p:grpSpPr>
        <p:pic>
          <p:nvPicPr>
            <p:cNvPr id="41" name="Picture 86">
              <a:extLst>
                <a:ext uri="{FF2B5EF4-FFF2-40B4-BE49-F238E27FC236}">
                  <a16:creationId xmlns:a16="http://schemas.microsoft.com/office/drawing/2014/main" id="{181EE72C-8969-4BBF-B3B2-ABFFE3D081C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64142" y="530087"/>
              <a:ext cx="1517374" cy="1517374"/>
            </a:xfrm>
            <a:prstGeom prst="rect">
              <a:avLst/>
            </a:prstGeom>
          </p:spPr>
        </p:pic>
        <p:sp>
          <p:nvSpPr>
            <p:cNvPr id="42" name="TextBox 114">
              <a:extLst>
                <a:ext uri="{FF2B5EF4-FFF2-40B4-BE49-F238E27FC236}">
                  <a16:creationId xmlns:a16="http://schemas.microsoft.com/office/drawing/2014/main" id="{64C27AC1-BF46-4C4F-9307-82CDB5AFBEF6}"/>
                </a:ext>
              </a:extLst>
            </p:cNvPr>
            <p:cNvSpPr txBox="1"/>
            <p:nvPr/>
          </p:nvSpPr>
          <p:spPr>
            <a:xfrm>
              <a:off x="5247859" y="914394"/>
              <a:ext cx="629480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3200" spc="-100" dirty="0">
                  <a:latin typeface="Bodoni MT Black" panose="02070A03080606020203" pitchFamily="18" charset="0"/>
                  <a:ea typeface="Open Sans Semibold" pitchFamily="34" charset="0"/>
                  <a:cs typeface="Open Sans Semibold" pitchFamily="34" charset="0"/>
                </a:rPr>
                <a:t>3</a:t>
              </a:r>
            </a:p>
          </p:txBody>
        </p:sp>
      </p:grpSp>
      <p:grpSp>
        <p:nvGrpSpPr>
          <p:cNvPr id="43" name="Group 68">
            <a:extLst>
              <a:ext uri="{FF2B5EF4-FFF2-40B4-BE49-F238E27FC236}">
                <a16:creationId xmlns:a16="http://schemas.microsoft.com/office/drawing/2014/main" id="{32BECCA6-E47B-4752-97E7-C224772849BF}"/>
              </a:ext>
            </a:extLst>
          </p:cNvPr>
          <p:cNvGrpSpPr/>
          <p:nvPr/>
        </p:nvGrpSpPr>
        <p:grpSpPr>
          <a:xfrm>
            <a:off x="2608955" y="2222560"/>
            <a:ext cx="1517374" cy="1517374"/>
            <a:chOff x="2901603" y="2438400"/>
            <a:chExt cx="1517374" cy="1517374"/>
          </a:xfrm>
        </p:grpSpPr>
        <p:pic>
          <p:nvPicPr>
            <p:cNvPr id="44" name="Picture 26">
              <a:extLst>
                <a:ext uri="{FF2B5EF4-FFF2-40B4-BE49-F238E27FC236}">
                  <a16:creationId xmlns:a16="http://schemas.microsoft.com/office/drawing/2014/main" id="{A702E040-8E03-4171-ACFC-74DC926B603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01603" y="2438400"/>
              <a:ext cx="1517374" cy="1517374"/>
            </a:xfrm>
            <a:prstGeom prst="rect">
              <a:avLst/>
            </a:prstGeom>
          </p:spPr>
        </p:pic>
        <p:sp>
          <p:nvSpPr>
            <p:cNvPr id="45" name="TextBox 115">
              <a:extLst>
                <a:ext uri="{FF2B5EF4-FFF2-40B4-BE49-F238E27FC236}">
                  <a16:creationId xmlns:a16="http://schemas.microsoft.com/office/drawing/2014/main" id="{C05E2204-05D9-4FA2-838B-9646D2F52C7C}"/>
                </a:ext>
              </a:extLst>
            </p:cNvPr>
            <p:cNvSpPr txBox="1"/>
            <p:nvPr/>
          </p:nvSpPr>
          <p:spPr>
            <a:xfrm>
              <a:off x="3485321" y="2802829"/>
              <a:ext cx="629480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3200" spc="-100" dirty="0">
                  <a:latin typeface="Bodoni MT Black" panose="02070A03080606020203" pitchFamily="18" charset="0"/>
                  <a:ea typeface="Open Sans Semibold" pitchFamily="34" charset="0"/>
                  <a:cs typeface="Open Sans Semibold" pitchFamily="34" charset="0"/>
                </a:rPr>
                <a:t>2</a:t>
              </a:r>
            </a:p>
          </p:txBody>
        </p:sp>
      </p:grpSp>
      <p:grpSp>
        <p:nvGrpSpPr>
          <p:cNvPr id="46" name="Group 131">
            <a:extLst>
              <a:ext uri="{FF2B5EF4-FFF2-40B4-BE49-F238E27FC236}">
                <a16:creationId xmlns:a16="http://schemas.microsoft.com/office/drawing/2014/main" id="{78A545F1-DFE7-4E3D-8BC7-7FFDA864FAA8}"/>
              </a:ext>
            </a:extLst>
          </p:cNvPr>
          <p:cNvGrpSpPr/>
          <p:nvPr/>
        </p:nvGrpSpPr>
        <p:grpSpPr>
          <a:xfrm>
            <a:off x="6113070" y="2222560"/>
            <a:ext cx="1517374" cy="1517374"/>
            <a:chOff x="6287533" y="2392874"/>
            <a:chExt cx="1517374" cy="1517374"/>
          </a:xfrm>
        </p:grpSpPr>
        <p:pic>
          <p:nvPicPr>
            <p:cNvPr id="47" name="Picture 87">
              <a:extLst>
                <a:ext uri="{FF2B5EF4-FFF2-40B4-BE49-F238E27FC236}">
                  <a16:creationId xmlns:a16="http://schemas.microsoft.com/office/drawing/2014/main" id="{CE4DCBA6-1DFC-45BC-9134-DDCF36D55EF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87533" y="2392874"/>
              <a:ext cx="1517374" cy="1517374"/>
            </a:xfrm>
            <a:prstGeom prst="rect">
              <a:avLst/>
            </a:prstGeom>
          </p:spPr>
        </p:pic>
        <p:sp>
          <p:nvSpPr>
            <p:cNvPr id="48" name="TextBox 116">
              <a:extLst>
                <a:ext uri="{FF2B5EF4-FFF2-40B4-BE49-F238E27FC236}">
                  <a16:creationId xmlns:a16="http://schemas.microsoft.com/office/drawing/2014/main" id="{80EA34A0-60BD-45AA-BB71-A1CCFCB4791A}"/>
                </a:ext>
              </a:extLst>
            </p:cNvPr>
            <p:cNvSpPr txBox="1"/>
            <p:nvPr/>
          </p:nvSpPr>
          <p:spPr>
            <a:xfrm>
              <a:off x="6871252" y="2802829"/>
              <a:ext cx="629480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3200" spc="-100" dirty="0">
                  <a:latin typeface="Bodoni MT Black" panose="02070A03080606020203" pitchFamily="18" charset="0"/>
                  <a:ea typeface="Open Sans Semibold" pitchFamily="34" charset="0"/>
                  <a:cs typeface="Open Sans Semibold" pitchFamily="34" charset="0"/>
                </a:rPr>
                <a:t>4</a:t>
              </a:r>
            </a:p>
          </p:txBody>
        </p:sp>
      </p:grpSp>
      <p:sp>
        <p:nvSpPr>
          <p:cNvPr id="49" name="TextBox 118">
            <a:extLst>
              <a:ext uri="{FF2B5EF4-FFF2-40B4-BE49-F238E27FC236}">
                <a16:creationId xmlns:a16="http://schemas.microsoft.com/office/drawing/2014/main" id="{B6DD5735-06C7-4DF9-A818-8658A9935D32}"/>
              </a:ext>
            </a:extLst>
          </p:cNvPr>
          <p:cNvSpPr txBox="1"/>
          <p:nvPr/>
        </p:nvSpPr>
        <p:spPr>
          <a:xfrm>
            <a:off x="1018339" y="2048887"/>
            <a:ext cx="1674423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3200" b="1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Open Sans Semibold" pitchFamily="34" charset="0"/>
              </a:rPr>
              <a:t>完成情况</a:t>
            </a:r>
            <a:endParaRPr lang="en-US" sz="3200" b="1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方正姚体" panose="02010601030101010101" pitchFamily="2" charset="-122"/>
              <a:ea typeface="方正姚体" panose="02010601030101010101" pitchFamily="2" charset="-122"/>
              <a:cs typeface="Open Sans Semibold" pitchFamily="34" charset="0"/>
            </a:endParaRPr>
          </a:p>
        </p:txBody>
      </p:sp>
      <p:sp>
        <p:nvSpPr>
          <p:cNvPr id="50" name="TextBox 118">
            <a:extLst>
              <a:ext uri="{FF2B5EF4-FFF2-40B4-BE49-F238E27FC236}">
                <a16:creationId xmlns:a16="http://schemas.microsoft.com/office/drawing/2014/main" id="{B988EC06-0ED9-4CB9-A57E-1F43BC7D8B85}"/>
              </a:ext>
            </a:extLst>
          </p:cNvPr>
          <p:cNvSpPr txBox="1"/>
          <p:nvPr/>
        </p:nvSpPr>
        <p:spPr>
          <a:xfrm>
            <a:off x="2670201" y="3628120"/>
            <a:ext cx="1674423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algn="ctr">
              <a:defRPr sz="3200">
                <a:ln w="0"/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方正姚体" panose="02010601030101010101" pitchFamily="2" charset="-122"/>
                <a:ea typeface="方正姚体" panose="02010601030101010101" pitchFamily="2" charset="-122"/>
                <a:cs typeface="Open Sans Semibold" pitchFamily="34" charset="0"/>
              </a:defRPr>
            </a:lvl1pPr>
          </a:lstStyle>
          <a:p>
            <a:r>
              <a:rPr lang="zh-CN" altLang="en-US" b="1" dirty="0"/>
              <a:t>效果展示</a:t>
            </a:r>
            <a:endParaRPr lang="en-US" b="1" dirty="0"/>
          </a:p>
        </p:txBody>
      </p:sp>
      <p:sp>
        <p:nvSpPr>
          <p:cNvPr id="51" name="TextBox 118">
            <a:extLst>
              <a:ext uri="{FF2B5EF4-FFF2-40B4-BE49-F238E27FC236}">
                <a16:creationId xmlns:a16="http://schemas.microsoft.com/office/drawing/2014/main" id="{0F454B3F-764F-466F-B174-D3EE3FA4D01E}"/>
              </a:ext>
            </a:extLst>
          </p:cNvPr>
          <p:cNvSpPr txBox="1"/>
          <p:nvPr/>
        </p:nvSpPr>
        <p:spPr>
          <a:xfrm>
            <a:off x="4312923" y="2039932"/>
            <a:ext cx="1674423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algn="ctr">
              <a:defRPr sz="3200">
                <a:ln w="0"/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方正姚体" panose="02010601030101010101" pitchFamily="2" charset="-122"/>
                <a:ea typeface="方正姚体" panose="02010601030101010101" pitchFamily="2" charset="-122"/>
                <a:cs typeface="Open Sans Semibold" pitchFamily="34" charset="0"/>
              </a:defRPr>
            </a:lvl1pPr>
          </a:lstStyle>
          <a:p>
            <a:r>
              <a:rPr lang="zh-CN" altLang="en-US" b="1" dirty="0"/>
              <a:t>代码组织</a:t>
            </a:r>
            <a:endParaRPr lang="en-US" b="1" dirty="0"/>
          </a:p>
        </p:txBody>
      </p:sp>
      <p:sp>
        <p:nvSpPr>
          <p:cNvPr id="52" name="TextBox 118">
            <a:extLst>
              <a:ext uri="{FF2B5EF4-FFF2-40B4-BE49-F238E27FC236}">
                <a16:creationId xmlns:a16="http://schemas.microsoft.com/office/drawing/2014/main" id="{1AB523F6-BAD6-4CCB-9703-FC701A5B741F}"/>
              </a:ext>
            </a:extLst>
          </p:cNvPr>
          <p:cNvSpPr txBox="1"/>
          <p:nvPr/>
        </p:nvSpPr>
        <p:spPr>
          <a:xfrm>
            <a:off x="6174317" y="3621862"/>
            <a:ext cx="1674423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algn="ctr">
              <a:defRPr sz="3200">
                <a:ln w="0"/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方正姚体" panose="02010601030101010101" pitchFamily="2" charset="-122"/>
                <a:ea typeface="方正姚体" panose="02010601030101010101" pitchFamily="2" charset="-122"/>
                <a:cs typeface="Open Sans Semibold" pitchFamily="34" charset="0"/>
              </a:defRPr>
            </a:lvl1pPr>
          </a:lstStyle>
          <a:p>
            <a:r>
              <a:rPr lang="zh-CN" altLang="en-US" b="1" dirty="0"/>
              <a:t>亮点难点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147187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80522"/>
            <a:ext cx="1825806" cy="196297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00866B91-BF16-459A-B4E4-4BF294B24430}"/>
              </a:ext>
            </a:extLst>
          </p:cNvPr>
          <p:cNvSpPr txBox="1"/>
          <p:nvPr/>
        </p:nvSpPr>
        <p:spPr>
          <a:xfrm>
            <a:off x="400832" y="288099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 smtClean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完成情况</a:t>
            </a:r>
            <a:endParaRPr lang="zh-CN" altLang="en-US" sz="3600" dirty="0"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0DF0481-DC6E-4BCF-A253-8D74E3E7DA8C}"/>
              </a:ext>
            </a:extLst>
          </p:cNvPr>
          <p:cNvSpPr txBox="1"/>
          <p:nvPr/>
        </p:nvSpPr>
        <p:spPr>
          <a:xfrm>
            <a:off x="2319681" y="1191551"/>
            <a:ext cx="466300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3200" dirty="0" smtClean="0">
                <a:latin typeface="方正宋黑简体" panose="02010601030101010101" pitchFamily="2" charset="-122"/>
                <a:ea typeface="方正宋黑简体" panose="02010601030101010101" pitchFamily="2" charset="-122"/>
              </a:rPr>
              <a:t>基础功能全部完成</a:t>
            </a:r>
            <a:endParaRPr lang="en-US" altLang="zh-CN" sz="3200" dirty="0" smtClean="0">
              <a:latin typeface="方正宋黑简体" panose="02010601030101010101" pitchFamily="2" charset="-122"/>
              <a:ea typeface="方正宋黑简体" panose="02010601030101010101" pitchFamily="2" charset="-122"/>
            </a:endParaRP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zh-CN" altLang="en-US" sz="2400" dirty="0" smtClean="0">
                <a:latin typeface="方正宋黑简体" panose="02010601030101010101" pitchFamily="2" charset="-122"/>
                <a:ea typeface="方正宋黑简体" panose="02010601030101010101" pitchFamily="2" charset="-122"/>
              </a:rPr>
              <a:t>基本三维建模功能完善</a:t>
            </a:r>
            <a:endParaRPr lang="en-US" altLang="zh-CN" sz="2400" dirty="0" smtClean="0">
              <a:latin typeface="方正宋黑简体" panose="02010601030101010101" pitchFamily="2" charset="-122"/>
              <a:ea typeface="方正宋黑简体" panose="02010601030101010101" pitchFamily="2" charset="-122"/>
            </a:endParaRP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zh-CN" altLang="en-US" sz="2400" dirty="0" smtClean="0">
                <a:latin typeface="方正宋黑简体" panose="02010601030101010101" pitchFamily="2" charset="-122"/>
                <a:ea typeface="方正宋黑简体" panose="02010601030101010101" pitchFamily="2" charset="-122"/>
              </a:rPr>
              <a:t>用户友好型交互</a:t>
            </a:r>
            <a:endParaRPr lang="en-US" altLang="zh-CN" sz="2400" dirty="0" smtClean="0">
              <a:latin typeface="方正宋黑简体" panose="02010601030101010101" pitchFamily="2" charset="-122"/>
              <a:ea typeface="方正宋黑简体" panose="02010601030101010101" pitchFamily="2" charset="-122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altLang="zh-CN" sz="2800" dirty="0" smtClean="0">
              <a:latin typeface="方正宋黑简体" panose="02010601030101010101" pitchFamily="2" charset="-122"/>
              <a:ea typeface="方正宋黑简体" panose="02010601030101010101" pitchFamily="2" charset="-122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3200" dirty="0">
                <a:latin typeface="方正宋黑简体" panose="02010601030101010101" pitchFamily="2" charset="-122"/>
                <a:ea typeface="方正宋黑简体" panose="02010601030101010101" pitchFamily="2" charset="-122"/>
              </a:rPr>
              <a:t>拓展部分有明确</a:t>
            </a:r>
            <a:r>
              <a:rPr lang="zh-CN" altLang="en-US" sz="3200" dirty="0" smtClean="0">
                <a:latin typeface="方正宋黑简体" panose="02010601030101010101" pitchFamily="2" charset="-122"/>
                <a:ea typeface="方正宋黑简体" panose="02010601030101010101" pitchFamily="2" charset="-122"/>
              </a:rPr>
              <a:t>思路</a:t>
            </a:r>
            <a:endParaRPr lang="en-US" altLang="zh-CN" sz="3200" dirty="0" smtClean="0">
              <a:latin typeface="方正宋黑简体" panose="02010601030101010101" pitchFamily="2" charset="-122"/>
              <a:ea typeface="方正宋黑简体" panose="02010601030101010101" pitchFamily="2" charset="-122"/>
            </a:endParaRP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zh-CN" altLang="en-US" sz="2400" dirty="0" smtClean="0">
                <a:latin typeface="方正宋黑简体" panose="02010601030101010101" pitchFamily="2" charset="-122"/>
                <a:ea typeface="方正宋黑简体" panose="02010601030101010101" pitchFamily="2" charset="-122"/>
              </a:rPr>
              <a:t>代码架构清晰，可扩展性强</a:t>
            </a:r>
            <a:endParaRPr lang="en-US" altLang="zh-CN" sz="2400" dirty="0" smtClean="0">
              <a:latin typeface="方正宋黑简体" panose="02010601030101010101" pitchFamily="2" charset="-122"/>
              <a:ea typeface="方正宋黑简体" panose="02010601030101010101" pitchFamily="2" charset="-122"/>
            </a:endParaRPr>
          </a:p>
          <a:p>
            <a:pPr marL="800100" lvl="1" indent="-342900">
              <a:buFont typeface="Wingdings" panose="05000000000000000000" pitchFamily="2" charset="2"/>
              <a:buChar char="ü"/>
            </a:pPr>
            <a:endParaRPr lang="en-US" altLang="zh-CN" sz="2800" dirty="0">
              <a:latin typeface="方正宋黑简体" panose="02010601030101010101" pitchFamily="2" charset="-122"/>
              <a:ea typeface="方正宋黑简体" panose="02010601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3140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80522"/>
            <a:ext cx="1825806" cy="196297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00866B91-BF16-459A-B4E4-4BF294B24430}"/>
              </a:ext>
            </a:extLst>
          </p:cNvPr>
          <p:cNvSpPr txBox="1"/>
          <p:nvPr/>
        </p:nvSpPr>
        <p:spPr>
          <a:xfrm>
            <a:off x="400832" y="288099"/>
            <a:ext cx="43396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 smtClean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完成</a:t>
            </a:r>
            <a:r>
              <a:rPr lang="zh-CN" altLang="en-US" sz="3600" dirty="0" smtClean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情况</a:t>
            </a:r>
            <a:r>
              <a:rPr lang="en-US" altLang="zh-CN" sz="3600" dirty="0" smtClean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·</a:t>
            </a:r>
            <a:r>
              <a:rPr lang="zh-CN" altLang="en-US" sz="3600" dirty="0" smtClean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功能列表</a:t>
            </a:r>
            <a:endParaRPr lang="zh-CN" altLang="en-US" sz="3600" dirty="0"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0DF0481-DC6E-4BCF-A253-8D74E3E7DA8C}"/>
              </a:ext>
            </a:extLst>
          </p:cNvPr>
          <p:cNvSpPr txBox="1"/>
          <p:nvPr/>
        </p:nvSpPr>
        <p:spPr>
          <a:xfrm>
            <a:off x="5017573" y="961387"/>
            <a:ext cx="3461409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solidFill>
                  <a:srgbClr val="7030A0"/>
                </a:solidFill>
                <a:latin typeface="方正宋黑简体" panose="02010601030101010101" pitchFamily="2" charset="-122"/>
                <a:ea typeface="方正宋黑简体" panose="02010601030101010101" pitchFamily="2" charset="-122"/>
              </a:rPr>
              <a:t>未</a:t>
            </a:r>
            <a:r>
              <a:rPr lang="zh-CN" altLang="en-US" sz="2000" dirty="0" smtClean="0">
                <a:solidFill>
                  <a:srgbClr val="7030A0"/>
                </a:solidFill>
                <a:latin typeface="方正宋黑简体" panose="02010601030101010101" pitchFamily="2" charset="-122"/>
                <a:ea typeface="方正宋黑简体" panose="02010601030101010101" pitchFamily="2" charset="-122"/>
              </a:rPr>
              <a:t>选中物体</a:t>
            </a:r>
            <a:endParaRPr lang="en-US" altLang="zh-CN" sz="2000" dirty="0" smtClean="0">
              <a:solidFill>
                <a:srgbClr val="7030A0"/>
              </a:solidFill>
              <a:latin typeface="方正宋黑简体" panose="02010601030101010101" pitchFamily="2" charset="-122"/>
              <a:ea typeface="方正宋黑简体" panose="02010601030101010101" pitchFamily="2" charset="-122"/>
            </a:endParaRPr>
          </a:p>
          <a:p>
            <a:pPr marL="914400" lvl="1" indent="-457200">
              <a:buFont typeface="Wingdings" panose="05000000000000000000" pitchFamily="2" charset="2"/>
              <a:buChar char="p"/>
            </a:pPr>
            <a:r>
              <a:rPr lang="en-US" altLang="zh-CN" sz="1600" dirty="0">
                <a:latin typeface="方正宋黑简体" panose="02010601030101010101" pitchFamily="2" charset="-122"/>
                <a:ea typeface="方正宋黑简体" panose="02010601030101010101" pitchFamily="2" charset="-122"/>
              </a:rPr>
              <a:t>s</a:t>
            </a:r>
            <a:r>
              <a:rPr lang="zh-CN" altLang="en-US" sz="1600" dirty="0">
                <a:latin typeface="方正宋黑简体" panose="02010601030101010101" pitchFamily="2" charset="-122"/>
                <a:ea typeface="方正宋黑简体" panose="02010601030101010101" pitchFamily="2" charset="-122"/>
              </a:rPr>
              <a:t>：创建球体</a:t>
            </a:r>
            <a:endParaRPr lang="en-US" altLang="zh-CN" sz="1600" dirty="0">
              <a:latin typeface="方正宋黑简体" panose="02010601030101010101" pitchFamily="2" charset="-122"/>
              <a:ea typeface="方正宋黑简体" panose="02010601030101010101" pitchFamily="2" charset="-122"/>
            </a:endParaRPr>
          </a:p>
          <a:p>
            <a:pPr marL="914400" lvl="1" indent="-457200">
              <a:buFont typeface="Wingdings" panose="05000000000000000000" pitchFamily="2" charset="2"/>
              <a:buChar char="p"/>
            </a:pPr>
            <a:r>
              <a:rPr lang="en-US" altLang="zh-CN" sz="1600" dirty="0">
                <a:latin typeface="方正宋黑简体" panose="02010601030101010101" pitchFamily="2" charset="-122"/>
                <a:ea typeface="方正宋黑简体" panose="02010601030101010101" pitchFamily="2" charset="-122"/>
              </a:rPr>
              <a:t>c</a:t>
            </a:r>
            <a:r>
              <a:rPr lang="zh-CN" altLang="en-US" sz="1600" dirty="0">
                <a:latin typeface="方正宋黑简体" panose="02010601030101010101" pitchFamily="2" charset="-122"/>
                <a:ea typeface="方正宋黑简体" panose="02010601030101010101" pitchFamily="2" charset="-122"/>
              </a:rPr>
              <a:t>：创建立方体</a:t>
            </a:r>
            <a:endParaRPr lang="en-US" altLang="zh-CN" sz="1600" dirty="0">
              <a:latin typeface="方正宋黑简体" panose="02010601030101010101" pitchFamily="2" charset="-122"/>
              <a:ea typeface="方正宋黑简体" panose="02010601030101010101" pitchFamily="2" charset="-122"/>
            </a:endParaRPr>
          </a:p>
          <a:p>
            <a:pPr marL="914400" lvl="1" indent="-457200">
              <a:buFont typeface="Wingdings" panose="05000000000000000000" pitchFamily="2" charset="2"/>
              <a:buChar char="p"/>
            </a:pPr>
            <a:r>
              <a:rPr lang="en-US" altLang="zh-CN" sz="1600" dirty="0">
                <a:latin typeface="方正宋黑简体" panose="02010601030101010101" pitchFamily="2" charset="-122"/>
                <a:ea typeface="方正宋黑简体" panose="02010601030101010101" pitchFamily="2" charset="-122"/>
              </a:rPr>
              <a:t>f</a:t>
            </a:r>
            <a:r>
              <a:rPr lang="zh-CN" altLang="en-US" sz="1600" dirty="0">
                <a:latin typeface="方正宋黑简体" panose="02010601030101010101" pitchFamily="2" charset="-122"/>
                <a:ea typeface="方正宋黑简体" panose="02010601030101010101" pitchFamily="2" charset="-122"/>
              </a:rPr>
              <a:t>：创建雪人</a:t>
            </a:r>
            <a:endParaRPr lang="en-US" altLang="zh-CN" sz="1600" dirty="0">
              <a:latin typeface="方正宋黑简体" panose="02010601030101010101" pitchFamily="2" charset="-122"/>
              <a:ea typeface="方正宋黑简体" panose="02010601030101010101" pitchFamily="2" charset="-122"/>
            </a:endParaRPr>
          </a:p>
          <a:p>
            <a:pPr marL="914400" lvl="1" indent="-457200">
              <a:buFont typeface="Wingdings" panose="05000000000000000000" pitchFamily="2" charset="2"/>
              <a:buChar char="p"/>
            </a:pPr>
            <a:r>
              <a:rPr lang="en-US" altLang="zh-CN" sz="1600" dirty="0">
                <a:latin typeface="方正宋黑简体" panose="02010601030101010101" pitchFamily="2" charset="-122"/>
                <a:ea typeface="方正宋黑简体" panose="02010601030101010101" pitchFamily="2" charset="-122"/>
              </a:rPr>
              <a:t>z</a:t>
            </a:r>
            <a:r>
              <a:rPr lang="zh-CN" altLang="en-US" sz="1600" dirty="0">
                <a:latin typeface="方正宋黑简体" panose="02010601030101010101" pitchFamily="2" charset="-122"/>
                <a:ea typeface="方正宋黑简体" panose="02010601030101010101" pitchFamily="2" charset="-122"/>
              </a:rPr>
              <a:t>：创建</a:t>
            </a:r>
            <a:r>
              <a:rPr lang="zh-CN" altLang="en-US" sz="1600" dirty="0" smtClean="0">
                <a:latin typeface="方正宋黑简体" panose="02010601030101010101" pitchFamily="2" charset="-122"/>
                <a:ea typeface="方正宋黑简体" panose="02010601030101010101" pitchFamily="2" charset="-122"/>
              </a:rPr>
              <a:t>直线</a:t>
            </a:r>
            <a:endParaRPr lang="en-US" altLang="zh-CN" sz="2000" dirty="0" smtClean="0">
              <a:latin typeface="方正宋黑简体" panose="02010601030101010101" pitchFamily="2" charset="-122"/>
              <a:ea typeface="方正宋黑简体" panose="02010601030101010101" pitchFamily="2" charset="-122"/>
            </a:endParaRPr>
          </a:p>
          <a:p>
            <a:pPr algn="ctr"/>
            <a:r>
              <a:rPr lang="zh-CN" altLang="en-US" sz="2000" dirty="0" smtClean="0">
                <a:solidFill>
                  <a:srgbClr val="7030A0"/>
                </a:solidFill>
                <a:latin typeface="方正宋黑简体" panose="02010601030101010101" pitchFamily="2" charset="-122"/>
                <a:ea typeface="方正宋黑简体" panose="02010601030101010101" pitchFamily="2" charset="-122"/>
              </a:rPr>
              <a:t>选中物体</a:t>
            </a:r>
            <a:endParaRPr lang="en-US" altLang="zh-CN" sz="2000" dirty="0" smtClean="0">
              <a:solidFill>
                <a:srgbClr val="7030A0"/>
              </a:solidFill>
              <a:latin typeface="方正宋黑简体" panose="02010601030101010101" pitchFamily="2" charset="-122"/>
              <a:ea typeface="方正宋黑简体" panose="02010601030101010101" pitchFamily="2" charset="-122"/>
            </a:endParaRPr>
          </a:p>
          <a:p>
            <a:pPr marL="914400" lvl="1" indent="-457200">
              <a:buFont typeface="Wingdings" panose="05000000000000000000" pitchFamily="2" charset="2"/>
              <a:buChar char="p"/>
            </a:pPr>
            <a:r>
              <a:rPr lang="en-US" altLang="zh-CN" sz="1600" dirty="0" smtClean="0">
                <a:latin typeface="方正宋黑简体" panose="02010601030101010101" pitchFamily="2" charset="-122"/>
                <a:ea typeface="方正宋黑简体" panose="02010601030101010101" pitchFamily="2" charset="-122"/>
              </a:rPr>
              <a:t>d</a:t>
            </a:r>
            <a:r>
              <a:rPr lang="zh-CN" altLang="en-US" sz="1600" dirty="0" smtClean="0">
                <a:latin typeface="方正宋黑简体" panose="02010601030101010101" pitchFamily="2" charset="-122"/>
                <a:ea typeface="方正宋黑简体" panose="02010601030101010101" pitchFamily="2" charset="-122"/>
              </a:rPr>
              <a:t>：删除物体</a:t>
            </a:r>
            <a:endParaRPr lang="en-US" altLang="zh-CN" sz="1600" dirty="0" smtClean="0">
              <a:latin typeface="方正宋黑简体" panose="02010601030101010101" pitchFamily="2" charset="-122"/>
              <a:ea typeface="方正宋黑简体" panose="02010601030101010101" pitchFamily="2" charset="-122"/>
            </a:endParaRPr>
          </a:p>
          <a:p>
            <a:pPr marL="914400" lvl="1" indent="-457200">
              <a:buFont typeface="Wingdings" panose="05000000000000000000" pitchFamily="2" charset="2"/>
              <a:buChar char="p"/>
            </a:pPr>
            <a:r>
              <a:rPr lang="en-US" altLang="zh-CN" sz="1600" dirty="0" smtClean="0">
                <a:latin typeface="方正宋黑简体" panose="02010601030101010101" pitchFamily="2" charset="-122"/>
                <a:ea typeface="方正宋黑简体" panose="02010601030101010101" pitchFamily="2" charset="-122"/>
              </a:rPr>
              <a:t>1</a:t>
            </a:r>
            <a:r>
              <a:rPr lang="zh-CN" altLang="en-US" sz="1600" dirty="0" smtClean="0">
                <a:latin typeface="方正宋黑简体" panose="02010601030101010101" pitchFamily="2" charset="-122"/>
                <a:ea typeface="方正宋黑简体" panose="02010601030101010101" pitchFamily="2" charset="-122"/>
              </a:rPr>
              <a:t>：向</a:t>
            </a:r>
            <a:r>
              <a:rPr lang="en-US" altLang="zh-CN" sz="1600" dirty="0" smtClean="0">
                <a:latin typeface="方正宋黑简体" panose="02010601030101010101" pitchFamily="2" charset="-122"/>
                <a:ea typeface="方正宋黑简体" panose="02010601030101010101" pitchFamily="2" charset="-122"/>
              </a:rPr>
              <a:t>x</a:t>
            </a:r>
            <a:r>
              <a:rPr lang="zh-CN" altLang="en-US" sz="1600" dirty="0" smtClean="0">
                <a:latin typeface="方正宋黑简体" panose="02010601030101010101" pitchFamily="2" charset="-122"/>
                <a:ea typeface="方正宋黑简体" panose="02010601030101010101" pitchFamily="2" charset="-122"/>
              </a:rPr>
              <a:t>轴方向收缩</a:t>
            </a:r>
            <a:endParaRPr lang="en-US" altLang="zh-CN" sz="1600" dirty="0" smtClean="0">
              <a:latin typeface="方正宋黑简体" panose="02010601030101010101" pitchFamily="2" charset="-122"/>
              <a:ea typeface="方正宋黑简体" panose="02010601030101010101" pitchFamily="2" charset="-122"/>
            </a:endParaRPr>
          </a:p>
          <a:p>
            <a:pPr marL="914400" lvl="1" indent="-457200">
              <a:buFont typeface="Wingdings" panose="05000000000000000000" pitchFamily="2" charset="2"/>
              <a:buChar char="p"/>
            </a:pPr>
            <a:r>
              <a:rPr lang="en-US" altLang="zh-CN" sz="1600" dirty="0" smtClean="0">
                <a:latin typeface="方正宋黑简体" panose="02010601030101010101" pitchFamily="2" charset="-122"/>
                <a:ea typeface="方正宋黑简体" panose="02010601030101010101" pitchFamily="2" charset="-122"/>
              </a:rPr>
              <a:t>2</a:t>
            </a:r>
            <a:r>
              <a:rPr lang="zh-CN" altLang="en-US" sz="1600" dirty="0" smtClean="0">
                <a:latin typeface="方正宋黑简体" panose="02010601030101010101" pitchFamily="2" charset="-122"/>
                <a:ea typeface="方正宋黑简体" panose="02010601030101010101" pitchFamily="2" charset="-122"/>
              </a:rPr>
              <a:t>：向</a:t>
            </a:r>
            <a:r>
              <a:rPr lang="en-US" altLang="zh-CN" sz="1600" dirty="0" smtClean="0">
                <a:latin typeface="方正宋黑简体" panose="02010601030101010101" pitchFamily="2" charset="-122"/>
                <a:ea typeface="方正宋黑简体" panose="02010601030101010101" pitchFamily="2" charset="-122"/>
              </a:rPr>
              <a:t>y</a:t>
            </a:r>
            <a:r>
              <a:rPr lang="zh-CN" altLang="en-US" sz="1600" dirty="0" smtClean="0">
                <a:latin typeface="方正宋黑简体" panose="02010601030101010101" pitchFamily="2" charset="-122"/>
                <a:ea typeface="方正宋黑简体" panose="02010601030101010101" pitchFamily="2" charset="-122"/>
              </a:rPr>
              <a:t>轴方向收缩</a:t>
            </a:r>
            <a:endParaRPr lang="en-US" altLang="zh-CN" sz="1600" dirty="0" smtClean="0">
              <a:latin typeface="方正宋黑简体" panose="02010601030101010101" pitchFamily="2" charset="-122"/>
              <a:ea typeface="方正宋黑简体" panose="02010601030101010101" pitchFamily="2" charset="-122"/>
            </a:endParaRPr>
          </a:p>
          <a:p>
            <a:pPr marL="914400" lvl="1" indent="-457200">
              <a:buFont typeface="Wingdings" panose="05000000000000000000" pitchFamily="2" charset="2"/>
              <a:buChar char="p"/>
            </a:pPr>
            <a:r>
              <a:rPr lang="en-US" altLang="zh-CN" sz="1600" dirty="0" smtClean="0">
                <a:latin typeface="方正宋黑简体" panose="02010601030101010101" pitchFamily="2" charset="-122"/>
                <a:ea typeface="方正宋黑简体" panose="02010601030101010101" pitchFamily="2" charset="-122"/>
              </a:rPr>
              <a:t>3</a:t>
            </a:r>
            <a:r>
              <a:rPr lang="zh-CN" altLang="en-US" sz="1600" dirty="0" smtClean="0">
                <a:latin typeface="方正宋黑简体" panose="02010601030101010101" pitchFamily="2" charset="-122"/>
                <a:ea typeface="方正宋黑简体" panose="02010601030101010101" pitchFamily="2" charset="-122"/>
              </a:rPr>
              <a:t>：向</a:t>
            </a:r>
            <a:r>
              <a:rPr lang="en-US" altLang="zh-CN" sz="1600" dirty="0" smtClean="0">
                <a:latin typeface="方正宋黑简体" panose="02010601030101010101" pitchFamily="2" charset="-122"/>
                <a:ea typeface="方正宋黑简体" panose="02010601030101010101" pitchFamily="2" charset="-122"/>
              </a:rPr>
              <a:t>z</a:t>
            </a:r>
            <a:r>
              <a:rPr lang="zh-CN" altLang="en-US" sz="1600" dirty="0" smtClean="0">
                <a:latin typeface="方正宋黑简体" panose="02010601030101010101" pitchFamily="2" charset="-122"/>
                <a:ea typeface="方正宋黑简体" panose="02010601030101010101" pitchFamily="2" charset="-122"/>
              </a:rPr>
              <a:t>轴方向收缩</a:t>
            </a:r>
            <a:endParaRPr lang="en-US" altLang="zh-CN" sz="1600" dirty="0" smtClean="0">
              <a:latin typeface="方正宋黑简体" panose="02010601030101010101" pitchFamily="2" charset="-122"/>
              <a:ea typeface="方正宋黑简体" panose="02010601030101010101" pitchFamily="2" charset="-122"/>
            </a:endParaRPr>
          </a:p>
          <a:p>
            <a:pPr marL="914400" lvl="1" indent="-457200">
              <a:buFont typeface="Wingdings" panose="05000000000000000000" pitchFamily="2" charset="2"/>
              <a:buChar char="p"/>
            </a:pPr>
            <a:r>
              <a:rPr lang="en-US" altLang="zh-CN" sz="1600" dirty="0" smtClean="0">
                <a:latin typeface="方正宋黑简体" panose="02010601030101010101" pitchFamily="2" charset="-122"/>
                <a:ea typeface="方正宋黑简体" panose="02010601030101010101" pitchFamily="2" charset="-122"/>
              </a:rPr>
              <a:t>4</a:t>
            </a:r>
            <a:r>
              <a:rPr lang="zh-CN" altLang="en-US" sz="1600" dirty="0" smtClean="0">
                <a:latin typeface="方正宋黑简体" panose="02010601030101010101" pitchFamily="2" charset="-122"/>
                <a:ea typeface="方正宋黑简体" panose="02010601030101010101" pitchFamily="2" charset="-122"/>
              </a:rPr>
              <a:t>：向</a:t>
            </a:r>
            <a:r>
              <a:rPr lang="en-US" altLang="zh-CN" sz="1600" dirty="0" smtClean="0">
                <a:latin typeface="方正宋黑简体" panose="02010601030101010101" pitchFamily="2" charset="-122"/>
                <a:ea typeface="方正宋黑简体" panose="02010601030101010101" pitchFamily="2" charset="-122"/>
              </a:rPr>
              <a:t>x</a:t>
            </a:r>
            <a:r>
              <a:rPr lang="zh-CN" altLang="en-US" sz="1600" dirty="0" smtClean="0">
                <a:latin typeface="方正宋黑简体" panose="02010601030101010101" pitchFamily="2" charset="-122"/>
                <a:ea typeface="方正宋黑简体" panose="02010601030101010101" pitchFamily="2" charset="-122"/>
              </a:rPr>
              <a:t>轴方向拉伸</a:t>
            </a:r>
            <a:endParaRPr lang="en-US" altLang="zh-CN" sz="1600" dirty="0" smtClean="0">
              <a:latin typeface="方正宋黑简体" panose="02010601030101010101" pitchFamily="2" charset="-122"/>
              <a:ea typeface="方正宋黑简体" panose="02010601030101010101" pitchFamily="2" charset="-122"/>
            </a:endParaRPr>
          </a:p>
          <a:p>
            <a:pPr marL="914400" lvl="1" indent="-457200">
              <a:buFont typeface="Wingdings" panose="05000000000000000000" pitchFamily="2" charset="2"/>
              <a:buChar char="p"/>
            </a:pPr>
            <a:r>
              <a:rPr lang="en-US" altLang="zh-CN" sz="1600" dirty="0" smtClean="0">
                <a:latin typeface="方正宋黑简体" panose="02010601030101010101" pitchFamily="2" charset="-122"/>
                <a:ea typeface="方正宋黑简体" panose="02010601030101010101" pitchFamily="2" charset="-122"/>
              </a:rPr>
              <a:t>5</a:t>
            </a:r>
            <a:r>
              <a:rPr lang="zh-CN" altLang="en-US" sz="1600" dirty="0" smtClean="0">
                <a:latin typeface="方正宋黑简体" panose="02010601030101010101" pitchFamily="2" charset="-122"/>
                <a:ea typeface="方正宋黑简体" panose="02010601030101010101" pitchFamily="2" charset="-122"/>
              </a:rPr>
              <a:t>：向</a:t>
            </a:r>
            <a:r>
              <a:rPr lang="en-US" altLang="zh-CN" sz="1600" dirty="0" smtClean="0">
                <a:latin typeface="方正宋黑简体" panose="02010601030101010101" pitchFamily="2" charset="-122"/>
                <a:ea typeface="方正宋黑简体" panose="02010601030101010101" pitchFamily="2" charset="-122"/>
              </a:rPr>
              <a:t>y</a:t>
            </a:r>
            <a:r>
              <a:rPr lang="zh-CN" altLang="en-US" sz="1600" dirty="0" smtClean="0">
                <a:latin typeface="方正宋黑简体" panose="02010601030101010101" pitchFamily="2" charset="-122"/>
                <a:ea typeface="方正宋黑简体" panose="02010601030101010101" pitchFamily="2" charset="-122"/>
              </a:rPr>
              <a:t>轴方向拉伸</a:t>
            </a:r>
            <a:endParaRPr lang="en-US" altLang="zh-CN" sz="1600" dirty="0" smtClean="0">
              <a:latin typeface="方正宋黑简体" panose="02010601030101010101" pitchFamily="2" charset="-122"/>
              <a:ea typeface="方正宋黑简体" panose="02010601030101010101" pitchFamily="2" charset="-122"/>
            </a:endParaRPr>
          </a:p>
          <a:p>
            <a:pPr marL="914400" lvl="1" indent="-457200">
              <a:buFont typeface="Wingdings" panose="05000000000000000000" pitchFamily="2" charset="2"/>
              <a:buChar char="p"/>
            </a:pPr>
            <a:r>
              <a:rPr lang="en-US" altLang="zh-CN" sz="1600" dirty="0" smtClean="0">
                <a:latin typeface="方正宋黑简体" panose="02010601030101010101" pitchFamily="2" charset="-122"/>
                <a:ea typeface="方正宋黑简体" panose="02010601030101010101" pitchFamily="2" charset="-122"/>
              </a:rPr>
              <a:t>6</a:t>
            </a:r>
            <a:r>
              <a:rPr lang="zh-CN" altLang="en-US" sz="1600" dirty="0" smtClean="0">
                <a:latin typeface="方正宋黑简体" panose="02010601030101010101" pitchFamily="2" charset="-122"/>
                <a:ea typeface="方正宋黑简体" panose="02010601030101010101" pitchFamily="2" charset="-122"/>
              </a:rPr>
              <a:t>：向</a:t>
            </a:r>
            <a:r>
              <a:rPr lang="en-US" altLang="zh-CN" sz="1600" dirty="0" smtClean="0">
                <a:latin typeface="方正宋黑简体" panose="02010601030101010101" pitchFamily="2" charset="-122"/>
                <a:ea typeface="方正宋黑简体" panose="02010601030101010101" pitchFamily="2" charset="-122"/>
              </a:rPr>
              <a:t>z</a:t>
            </a:r>
            <a:r>
              <a:rPr lang="zh-CN" altLang="en-US" sz="1600" dirty="0" smtClean="0">
                <a:latin typeface="方正宋黑简体" panose="02010601030101010101" pitchFamily="2" charset="-122"/>
                <a:ea typeface="方正宋黑简体" panose="02010601030101010101" pitchFamily="2" charset="-122"/>
              </a:rPr>
              <a:t>轴方向拉伸</a:t>
            </a:r>
            <a:endParaRPr lang="en-US" altLang="zh-CN" sz="1600" dirty="0" smtClean="0">
              <a:latin typeface="方正宋黑简体" panose="02010601030101010101" pitchFamily="2" charset="-122"/>
              <a:ea typeface="方正宋黑简体" panose="02010601030101010101" pitchFamily="2" charset="-122"/>
            </a:endParaRPr>
          </a:p>
          <a:p>
            <a:pPr marL="914400" lvl="1" indent="-457200">
              <a:buFont typeface="Wingdings" panose="05000000000000000000" pitchFamily="2" charset="2"/>
              <a:buChar char="p"/>
            </a:pPr>
            <a:r>
              <a:rPr lang="en-US" altLang="zh-CN" sz="1600" dirty="0" smtClean="0">
                <a:latin typeface="方正宋黑简体" panose="02010601030101010101" pitchFamily="2" charset="-122"/>
                <a:ea typeface="方正宋黑简体" panose="02010601030101010101" pitchFamily="2" charset="-122"/>
              </a:rPr>
              <a:t>o</a:t>
            </a:r>
            <a:r>
              <a:rPr lang="zh-CN" altLang="en-US" sz="1600" dirty="0" smtClean="0">
                <a:latin typeface="方正宋黑简体" panose="02010601030101010101" pitchFamily="2" charset="-122"/>
                <a:ea typeface="方正宋黑简体" panose="02010601030101010101" pitchFamily="2" charset="-122"/>
              </a:rPr>
              <a:t>：保存整个场景至文件中</a:t>
            </a:r>
            <a:endParaRPr lang="en-US" altLang="zh-CN" sz="1600" dirty="0" smtClean="0">
              <a:latin typeface="方正宋黑简体" panose="02010601030101010101" pitchFamily="2" charset="-122"/>
              <a:ea typeface="方正宋黑简体" panose="02010601030101010101" pitchFamily="2" charset="-122"/>
            </a:endParaRPr>
          </a:p>
          <a:p>
            <a:pPr marL="914400" lvl="1" indent="-457200">
              <a:buFont typeface="Wingdings" panose="05000000000000000000" pitchFamily="2" charset="2"/>
              <a:buChar char="p"/>
            </a:pPr>
            <a:r>
              <a:rPr lang="en-US" altLang="zh-CN" sz="1600" dirty="0" smtClean="0">
                <a:latin typeface="方正宋黑简体" panose="02010601030101010101" pitchFamily="2" charset="-122"/>
                <a:ea typeface="方正宋黑简体" panose="02010601030101010101" pitchFamily="2" charset="-122"/>
              </a:rPr>
              <a:t>l</a:t>
            </a:r>
            <a:r>
              <a:rPr lang="zh-CN" altLang="en-US" sz="1600" dirty="0" smtClean="0">
                <a:latin typeface="方正宋黑简体" panose="02010601030101010101" pitchFamily="2" charset="-122"/>
                <a:ea typeface="方正宋黑简体" panose="02010601030101010101" pitchFamily="2" charset="-122"/>
              </a:rPr>
              <a:t>：从文件中恢复整个场景</a:t>
            </a:r>
            <a:endParaRPr lang="en-US" altLang="zh-CN" sz="1600" dirty="0">
              <a:latin typeface="方正宋黑简体" panose="02010601030101010101" pitchFamily="2" charset="-122"/>
              <a:ea typeface="方正宋黑简体" panose="02010601030101010101" pitchFamily="2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0DF0481-DC6E-4BCF-A253-8D74E3E7DA8C}"/>
              </a:ext>
            </a:extLst>
          </p:cNvPr>
          <p:cNvSpPr txBox="1"/>
          <p:nvPr/>
        </p:nvSpPr>
        <p:spPr>
          <a:xfrm>
            <a:off x="1387843" y="3130588"/>
            <a:ext cx="3227948" cy="17126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rgbClr val="7030A0"/>
                </a:solidFill>
                <a:latin typeface="方正宋黑简体" panose="02010601030101010101" pitchFamily="2" charset="-122"/>
                <a:ea typeface="方正宋黑简体" panose="02010601030101010101" pitchFamily="2" charset="-122"/>
              </a:rPr>
              <a:t>未选中物体</a:t>
            </a:r>
            <a:endParaRPr lang="en-US" altLang="zh-CN" sz="2000" dirty="0" smtClean="0">
              <a:solidFill>
                <a:srgbClr val="7030A0"/>
              </a:solidFill>
              <a:latin typeface="方正宋黑简体" panose="02010601030101010101" pitchFamily="2" charset="-122"/>
              <a:ea typeface="方正宋黑简体" panose="02010601030101010101" pitchFamily="2" charset="-122"/>
            </a:endParaRPr>
          </a:p>
          <a:p>
            <a:pPr marL="742950" lvl="1" indent="-285750">
              <a:buFont typeface="Wingdings" panose="05000000000000000000" pitchFamily="2" charset="2"/>
              <a:buChar char="p"/>
            </a:pPr>
            <a:r>
              <a:rPr lang="zh-CN" altLang="en-US" sz="1600" dirty="0" smtClean="0">
                <a:latin typeface="方正宋黑简体" panose="02010601030101010101" pitchFamily="2" charset="-122"/>
                <a:ea typeface="方正宋黑简体" panose="02010601030101010101" pitchFamily="2" charset="-122"/>
              </a:rPr>
              <a:t>鼠标中键移动：场景平移</a:t>
            </a:r>
            <a:endParaRPr lang="en-US" altLang="zh-CN" sz="1600" dirty="0" smtClean="0">
              <a:latin typeface="方正宋黑简体" panose="02010601030101010101" pitchFamily="2" charset="-122"/>
              <a:ea typeface="方正宋黑简体" panose="02010601030101010101" pitchFamily="2" charset="-122"/>
            </a:endParaRPr>
          </a:p>
          <a:p>
            <a:pPr marL="742950" lvl="1" indent="-285750">
              <a:buFont typeface="Wingdings" panose="05000000000000000000" pitchFamily="2" charset="2"/>
              <a:buChar char="p"/>
            </a:pPr>
            <a:r>
              <a:rPr lang="zh-CN" altLang="en-US" sz="1600" dirty="0" smtClean="0">
                <a:latin typeface="方正宋黑简体" panose="02010601030101010101" pitchFamily="2" charset="-122"/>
                <a:ea typeface="方正宋黑简体" panose="02010601030101010101" pitchFamily="2" charset="-122"/>
              </a:rPr>
              <a:t>鼠标右键移动：场景旋转</a:t>
            </a:r>
            <a:endParaRPr lang="en-US" altLang="zh-CN" sz="1600" dirty="0" smtClean="0">
              <a:latin typeface="方正宋黑简体" panose="02010601030101010101" pitchFamily="2" charset="-122"/>
              <a:ea typeface="方正宋黑简体" panose="02010601030101010101" pitchFamily="2" charset="-122"/>
            </a:endParaRPr>
          </a:p>
          <a:p>
            <a:pPr algn="ctr"/>
            <a:r>
              <a:rPr lang="zh-CN" altLang="en-US" sz="2000" dirty="0" smtClean="0">
                <a:solidFill>
                  <a:srgbClr val="7030A0"/>
                </a:solidFill>
                <a:latin typeface="方正宋黑简体" panose="02010601030101010101" pitchFamily="2" charset="-122"/>
                <a:ea typeface="方正宋黑简体" panose="02010601030101010101" pitchFamily="2" charset="-122"/>
              </a:rPr>
              <a:t>选中物体</a:t>
            </a:r>
            <a:endParaRPr lang="en-US" altLang="zh-CN" sz="1600" dirty="0">
              <a:solidFill>
                <a:srgbClr val="7030A0"/>
              </a:solidFill>
              <a:latin typeface="方正宋黑简体" panose="02010601030101010101" pitchFamily="2" charset="-122"/>
              <a:ea typeface="方正宋黑简体" panose="02010601030101010101" pitchFamily="2" charset="-122"/>
            </a:endParaRPr>
          </a:p>
          <a:p>
            <a:pPr marL="742950" lvl="1" indent="-285750">
              <a:buFont typeface="Wingdings" panose="05000000000000000000" pitchFamily="2" charset="2"/>
              <a:buChar char="p"/>
            </a:pPr>
            <a:r>
              <a:rPr lang="zh-CN" altLang="en-US" sz="1600" dirty="0">
                <a:latin typeface="方正宋黑简体" panose="02010601030101010101" pitchFamily="2" charset="-122"/>
                <a:ea typeface="方正宋黑简体" panose="02010601030101010101" pitchFamily="2" charset="-122"/>
              </a:rPr>
              <a:t>鼠标左键移动：物体</a:t>
            </a:r>
            <a:r>
              <a:rPr lang="zh-CN" altLang="en-US" sz="1600" dirty="0" smtClean="0">
                <a:latin typeface="方正宋黑简体" panose="02010601030101010101" pitchFamily="2" charset="-122"/>
                <a:ea typeface="方正宋黑简体" panose="02010601030101010101" pitchFamily="2" charset="-122"/>
              </a:rPr>
              <a:t>平移</a:t>
            </a:r>
            <a:endParaRPr lang="en-US" altLang="zh-CN" sz="2000" dirty="0" smtClean="0">
              <a:latin typeface="方正宋黑简体" panose="02010601030101010101" pitchFamily="2" charset="-122"/>
              <a:ea typeface="方正宋黑简体" panose="02010601030101010101" pitchFamily="2" charset="-122"/>
            </a:endParaRPr>
          </a:p>
          <a:p>
            <a:pPr marL="742950" lvl="1" indent="-285750">
              <a:buFont typeface="Wingdings" panose="05000000000000000000" pitchFamily="2" charset="2"/>
              <a:buChar char="p"/>
            </a:pPr>
            <a:r>
              <a:rPr lang="zh-CN" altLang="en-US" sz="1600" dirty="0" smtClean="0">
                <a:latin typeface="方正宋黑简体" panose="02010601030101010101" pitchFamily="2" charset="-122"/>
                <a:ea typeface="方正宋黑简体" panose="02010601030101010101" pitchFamily="2" charset="-122"/>
              </a:rPr>
              <a:t>鼠标右键移动：物体旋转</a:t>
            </a:r>
            <a:endParaRPr lang="en-US" altLang="zh-CN" sz="1600" dirty="0">
              <a:latin typeface="方正宋黑简体" panose="02010601030101010101" pitchFamily="2" charset="-122"/>
              <a:ea typeface="方正宋黑简体" panose="02010601030101010101" pitchFamily="2" charset="-122"/>
            </a:endParaRPr>
          </a:p>
        </p:txBody>
      </p:sp>
      <p:pic>
        <p:nvPicPr>
          <p:cNvPr id="9" name="Picture 2" descr="https://ss0.bdstatic.com/70cFuHSh_Q1YnxGkpoWK1HF6hhy/it/u=4272522599,1963125093&amp;fm=27&amp;gp=0.jpg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488" y="1580324"/>
            <a:ext cx="1957014" cy="819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668892" y="1271736"/>
            <a:ext cx="2348681" cy="1437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039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80522"/>
            <a:ext cx="1825806" cy="196297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00866B91-BF16-459A-B4E4-4BF294B24430}"/>
              </a:ext>
            </a:extLst>
          </p:cNvPr>
          <p:cNvSpPr txBox="1"/>
          <p:nvPr/>
        </p:nvSpPr>
        <p:spPr>
          <a:xfrm>
            <a:off x="400832" y="288099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 smtClean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效果</a:t>
            </a:r>
            <a:r>
              <a:rPr lang="zh-CN" altLang="en-US" sz="3600" dirty="0" smtClean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展示</a:t>
            </a:r>
            <a:endParaRPr lang="zh-CN" altLang="en-US" sz="3600" dirty="0"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7692" y="1385455"/>
            <a:ext cx="2915381" cy="2320679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66415" y="1385455"/>
            <a:ext cx="2929969" cy="2320679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C0DF0481-DC6E-4BCF-A253-8D74E3E7DA8C}"/>
              </a:ext>
            </a:extLst>
          </p:cNvPr>
          <p:cNvSpPr txBox="1"/>
          <p:nvPr/>
        </p:nvSpPr>
        <p:spPr>
          <a:xfrm>
            <a:off x="1267692" y="3793507"/>
            <a:ext cx="3104372" cy="7273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一个侧嘴呆滞的绿色雪人</a:t>
            </a:r>
            <a:endParaRPr lang="en-US" altLang="zh-CN" sz="2000" b="1" dirty="0" smtClean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b="1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2000" b="1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毛毛虫？</a:t>
            </a:r>
            <a:r>
              <a:rPr lang="en-US" altLang="zh-CN" sz="2000" b="1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2000" b="1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在家门口张望</a:t>
            </a:r>
            <a:endParaRPr lang="en-US" altLang="zh-CN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0DF0481-DC6E-4BCF-A253-8D74E3E7DA8C}"/>
              </a:ext>
            </a:extLst>
          </p:cNvPr>
          <p:cNvSpPr txBox="1"/>
          <p:nvPr/>
        </p:nvSpPr>
        <p:spPr>
          <a:xfrm>
            <a:off x="5100886" y="3932053"/>
            <a:ext cx="26645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蟹堡</a:t>
            </a:r>
            <a:r>
              <a:rPr lang="zh-CN" altLang="en-US" sz="2400" b="1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王的黑心汉堡</a:t>
            </a:r>
            <a:endParaRPr lang="en-US" altLang="zh-CN" sz="2400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21934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80522"/>
            <a:ext cx="1825806" cy="196297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00866B91-BF16-459A-B4E4-4BF294B24430}"/>
              </a:ext>
            </a:extLst>
          </p:cNvPr>
          <p:cNvSpPr txBox="1"/>
          <p:nvPr/>
        </p:nvSpPr>
        <p:spPr>
          <a:xfrm>
            <a:off x="400832" y="288099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 smtClean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代码组织</a:t>
            </a:r>
            <a:endParaRPr lang="zh-CN" altLang="en-US" sz="3600" dirty="0"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82940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80522"/>
            <a:ext cx="1825806" cy="196297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00866B91-BF16-459A-B4E4-4BF294B24430}"/>
              </a:ext>
            </a:extLst>
          </p:cNvPr>
          <p:cNvSpPr txBox="1"/>
          <p:nvPr/>
        </p:nvSpPr>
        <p:spPr>
          <a:xfrm>
            <a:off x="400832" y="288099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 smtClean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项目亮点</a:t>
            </a:r>
            <a:endParaRPr lang="zh-CN" altLang="en-US" sz="3600" dirty="0"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0DF0481-DC6E-4BCF-A253-8D74E3E7DA8C}"/>
              </a:ext>
            </a:extLst>
          </p:cNvPr>
          <p:cNvSpPr txBox="1"/>
          <p:nvPr/>
        </p:nvSpPr>
        <p:spPr>
          <a:xfrm>
            <a:off x="1773767" y="934430"/>
            <a:ext cx="685173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8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8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按键</a:t>
            </a:r>
            <a:r>
              <a:rPr lang="en-US" altLang="zh-CN" sz="28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8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鼠标交互</a:t>
            </a:r>
            <a:endParaRPr lang="en-US" altLang="zh-CN" sz="2800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8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视角转换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8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快捷操作生成常用模型</a:t>
            </a:r>
            <a:endParaRPr lang="en-US" altLang="zh-CN" sz="2800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8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模型的重合与碰撞检测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8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模型的保存与读取（</a:t>
            </a:r>
            <a:r>
              <a:rPr lang="en-US" altLang="zh-CN" sz="2800" b="1" dirty="0" err="1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dxf</a:t>
            </a:r>
            <a:r>
              <a:rPr lang="en-US" altLang="zh-CN" sz="28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en-US" altLang="zh-CN" sz="2800" b="1" dirty="0" err="1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json</a:t>
            </a:r>
            <a:r>
              <a:rPr lang="zh-CN" altLang="en-US" sz="28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格式）</a:t>
            </a:r>
            <a:endParaRPr lang="en-US" altLang="zh-CN" sz="2800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8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（进阶）网络协作，共同建模</a:t>
            </a:r>
            <a:endParaRPr lang="en-US" altLang="zh-CN" sz="2800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6113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80522"/>
            <a:ext cx="1825806" cy="196297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00866B91-BF16-459A-B4E4-4BF294B24430}"/>
              </a:ext>
            </a:extLst>
          </p:cNvPr>
          <p:cNvSpPr txBox="1"/>
          <p:nvPr/>
        </p:nvSpPr>
        <p:spPr>
          <a:xfrm>
            <a:off x="400832" y="288099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项目难点</a:t>
            </a:r>
          </a:p>
        </p:txBody>
      </p:sp>
    </p:spTree>
    <p:extLst>
      <p:ext uri="{BB962C8B-B14F-4D97-AF65-F5344CB8AC3E}">
        <p14:creationId xmlns:p14="http://schemas.microsoft.com/office/powerpoint/2010/main" val="2836237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80522"/>
            <a:ext cx="1825806" cy="196297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00866B91-BF16-459A-B4E4-4BF294B24430}"/>
              </a:ext>
            </a:extLst>
          </p:cNvPr>
          <p:cNvSpPr txBox="1"/>
          <p:nvPr/>
        </p:nvSpPr>
        <p:spPr>
          <a:xfrm>
            <a:off x="400832" y="288099"/>
            <a:ext cx="24929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开发时间轴</a:t>
            </a:r>
          </a:p>
        </p:txBody>
      </p:sp>
      <p:grpSp>
        <p:nvGrpSpPr>
          <p:cNvPr id="5" name="0fa18ad7-bea0-4fa6-ab90-32c11e91706f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42EAC375-4427-4494-B3F8-36C26EA72E48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572429" y="982333"/>
            <a:ext cx="7991321" cy="3268981"/>
            <a:chOff x="763239" y="1359338"/>
            <a:chExt cx="10655094" cy="4358641"/>
          </a:xfrm>
        </p:grpSpPr>
        <p:grpSp>
          <p:nvGrpSpPr>
            <p:cNvPr id="6" name="íṥlíďê">
              <a:extLst>
                <a:ext uri="{FF2B5EF4-FFF2-40B4-BE49-F238E27FC236}">
                  <a16:creationId xmlns:a16="http://schemas.microsoft.com/office/drawing/2014/main" id="{2C27B021-0470-4AF1-A586-BFB50F1C96C5}"/>
                </a:ext>
              </a:extLst>
            </p:cNvPr>
            <p:cNvGrpSpPr/>
            <p:nvPr/>
          </p:nvGrpSpPr>
          <p:grpSpPr>
            <a:xfrm>
              <a:off x="923155" y="2006601"/>
              <a:ext cx="10495178" cy="3173445"/>
              <a:chOff x="923155" y="1264510"/>
              <a:chExt cx="10495178" cy="4657623"/>
            </a:xfrm>
          </p:grpSpPr>
          <p:sp>
            <p:nvSpPr>
              <p:cNvPr id="55" name="ísḷiḓè">
                <a:extLst>
                  <a:ext uri="{FF2B5EF4-FFF2-40B4-BE49-F238E27FC236}">
                    <a16:creationId xmlns:a16="http://schemas.microsoft.com/office/drawing/2014/main" id="{0F2C304A-C158-4A7E-8A81-1DA08F003F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3155" y="4394432"/>
                <a:ext cx="2533747" cy="1527700"/>
              </a:xfrm>
              <a:prstGeom prst="rect">
                <a:avLst/>
              </a:prstGeom>
              <a:solidFill>
                <a:schemeClr val="accent5"/>
              </a:solidFill>
              <a:ln w="25400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6" name="iṡḷîḑé">
                <a:extLst>
                  <a:ext uri="{FF2B5EF4-FFF2-40B4-BE49-F238E27FC236}">
                    <a16:creationId xmlns:a16="http://schemas.microsoft.com/office/drawing/2014/main" id="{B1155E48-CCA0-4107-B278-CB04705B95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67574" y="5220384"/>
                <a:ext cx="695538" cy="701749"/>
              </a:xfrm>
              <a:custGeom>
                <a:avLst/>
                <a:gdLst>
                  <a:gd name="T0" fmla="*/ 0 w 21600"/>
                  <a:gd name="T1" fmla="*/ 0 h 21600"/>
                  <a:gd name="T2" fmla="*/ 1422400 w 21600"/>
                  <a:gd name="T3" fmla="*/ 0 h 21600"/>
                  <a:gd name="T4" fmla="*/ 1422400 w 21600"/>
                  <a:gd name="T5" fmla="*/ 143510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</a:path>
                </a:pathLst>
              </a:custGeom>
              <a:solidFill>
                <a:schemeClr val="accent5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="" xmlns:lc="http://schemas.openxmlformats.org/drawingml/2006/lockedCanvas" xmlns:p14="http://schemas.microsoft.com/office/powerpoint/2010/main" xmlns:a14="http://schemas.microsoft.com/office/drawing/2010/main" w="254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7" name="îSḷíďe">
                <a:extLst>
                  <a:ext uri="{FF2B5EF4-FFF2-40B4-BE49-F238E27FC236}">
                    <a16:creationId xmlns:a16="http://schemas.microsoft.com/office/drawing/2014/main" id="{95586FE2-A96D-4E31-8A51-C75EA8F09A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67574" y="3692684"/>
                <a:ext cx="2533747" cy="1527700"/>
              </a:xfrm>
              <a:prstGeom prst="rect">
                <a:avLst/>
              </a:prstGeom>
              <a:solidFill>
                <a:schemeClr val="accent4"/>
              </a:solidFill>
              <a:ln w="25400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8" name="ïšļíďe">
                <a:extLst>
                  <a:ext uri="{FF2B5EF4-FFF2-40B4-BE49-F238E27FC236}">
                    <a16:creationId xmlns:a16="http://schemas.microsoft.com/office/drawing/2014/main" id="{E5DDEF45-A2F1-4873-9AF0-6883102D88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11993" y="4518636"/>
                <a:ext cx="695538" cy="701749"/>
              </a:xfrm>
              <a:custGeom>
                <a:avLst/>
                <a:gdLst>
                  <a:gd name="T0" fmla="*/ 0 w 21600"/>
                  <a:gd name="T1" fmla="*/ 0 h 21600"/>
                  <a:gd name="T2" fmla="*/ 1422400 w 21600"/>
                  <a:gd name="T3" fmla="*/ 0 h 21600"/>
                  <a:gd name="T4" fmla="*/ 1422400 w 21600"/>
                  <a:gd name="T5" fmla="*/ 143510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</a:path>
                </a:pathLst>
              </a:custGeom>
              <a:solidFill>
                <a:schemeClr val="accent4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="" xmlns:lc="http://schemas.openxmlformats.org/drawingml/2006/lockedCanvas" xmlns:p14="http://schemas.microsoft.com/office/powerpoint/2010/main" xmlns:a14="http://schemas.microsoft.com/office/drawing/2010/main" w="254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9" name="íşlïḋé">
                <a:extLst>
                  <a:ext uri="{FF2B5EF4-FFF2-40B4-BE49-F238E27FC236}">
                    <a16:creationId xmlns:a16="http://schemas.microsoft.com/office/drawing/2014/main" id="{27FD77D7-C35C-4576-B3C6-9EF56D78AC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18203" y="2990935"/>
                <a:ext cx="2533747" cy="1527700"/>
              </a:xfrm>
              <a:prstGeom prst="rect">
                <a:avLst/>
              </a:prstGeom>
              <a:solidFill>
                <a:schemeClr val="accent2"/>
              </a:solidFill>
              <a:ln w="25400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0" name="iśḷiḋe">
                <a:extLst>
                  <a:ext uri="{FF2B5EF4-FFF2-40B4-BE49-F238E27FC236}">
                    <a16:creationId xmlns:a16="http://schemas.microsoft.com/office/drawing/2014/main" id="{8C4A319A-F707-4A96-868C-3ACB20200E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50201" y="3816887"/>
                <a:ext cx="695538" cy="701749"/>
              </a:xfrm>
              <a:custGeom>
                <a:avLst/>
                <a:gdLst>
                  <a:gd name="T0" fmla="*/ 0 w 21600"/>
                  <a:gd name="T1" fmla="*/ 0 h 21600"/>
                  <a:gd name="T2" fmla="*/ 1422400 w 21600"/>
                  <a:gd name="T3" fmla="*/ 0 h 21600"/>
                  <a:gd name="T4" fmla="*/ 1422400 w 21600"/>
                  <a:gd name="T5" fmla="*/ 143510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="" xmlns:lc="http://schemas.openxmlformats.org/drawingml/2006/lockedCanvas" xmlns:p14="http://schemas.microsoft.com/office/powerpoint/2010/main" xmlns:a14="http://schemas.microsoft.com/office/drawing/2010/main" w="254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1" name="íṩḻíďé">
                <a:extLst>
                  <a:ext uri="{FF2B5EF4-FFF2-40B4-BE49-F238E27FC236}">
                    <a16:creationId xmlns:a16="http://schemas.microsoft.com/office/drawing/2014/main" id="{8DC94700-E9BA-431F-9F56-2C0A558EB5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50201" y="2295397"/>
                <a:ext cx="2533747" cy="1527700"/>
              </a:xfrm>
              <a:prstGeom prst="rect">
                <a:avLst/>
              </a:prstGeom>
              <a:solidFill>
                <a:schemeClr val="accent6"/>
              </a:solidFill>
              <a:ln w="25400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  <p:sp>
            <p:nvSpPr>
              <p:cNvPr id="62" name="iş1ïde">
                <a:extLst>
                  <a:ext uri="{FF2B5EF4-FFF2-40B4-BE49-F238E27FC236}">
                    <a16:creationId xmlns:a16="http://schemas.microsoft.com/office/drawing/2014/main" id="{54508023-4722-498F-8D98-38CAE8DE05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88410" y="3108928"/>
                <a:ext cx="695538" cy="701749"/>
              </a:xfrm>
              <a:custGeom>
                <a:avLst/>
                <a:gdLst>
                  <a:gd name="T0" fmla="*/ 0 w 21600"/>
                  <a:gd name="T1" fmla="*/ 0 h 21600"/>
                  <a:gd name="T2" fmla="*/ 1422400 w 21600"/>
                  <a:gd name="T3" fmla="*/ 0 h 21600"/>
                  <a:gd name="T4" fmla="*/ 1422400 w 21600"/>
                  <a:gd name="T5" fmla="*/ 143510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="" xmlns:lc="http://schemas.openxmlformats.org/drawingml/2006/lockedCanvas" xmlns:p14="http://schemas.microsoft.com/office/powerpoint/2010/main" xmlns:a14="http://schemas.microsoft.com/office/drawing/2010/main" w="254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3" name="íṣḻîḍé">
                <a:extLst>
                  <a:ext uri="{FF2B5EF4-FFF2-40B4-BE49-F238E27FC236}">
                    <a16:creationId xmlns:a16="http://schemas.microsoft.com/office/drawing/2014/main" id="{09DBD574-88B9-41E0-B2D9-D67E8D7EA5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88410" y="1264510"/>
                <a:ext cx="3129923" cy="2179768"/>
              </a:xfrm>
              <a:prstGeom prst="rightArrow">
                <a:avLst>
                  <a:gd name="adj1" fmla="val 69463"/>
                  <a:gd name="adj2" fmla="val 28319"/>
                </a:avLst>
              </a:prstGeom>
              <a:solidFill>
                <a:schemeClr val="accent3"/>
              </a:solidFill>
              <a:ln w="25400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cxnSp>
          <p:nvCxnSpPr>
            <p:cNvPr id="8" name="Straight Connector 13">
              <a:extLst>
                <a:ext uri="{FF2B5EF4-FFF2-40B4-BE49-F238E27FC236}">
                  <a16:creationId xmlns:a16="http://schemas.microsoft.com/office/drawing/2014/main" id="{C57813CB-C0EF-4BF9-9A64-C64E26043C7C}"/>
                </a:ext>
              </a:extLst>
            </p:cNvPr>
            <p:cNvCxnSpPr/>
            <p:nvPr/>
          </p:nvCxnSpPr>
          <p:spPr>
            <a:xfrm flipV="1">
              <a:off x="1914782" y="3655830"/>
              <a:ext cx="0" cy="416261"/>
            </a:xfrm>
            <a:prstGeom prst="line">
              <a:avLst/>
            </a:prstGeom>
            <a:ln>
              <a:solidFill>
                <a:schemeClr val="tx2">
                  <a:lumMod val="50000"/>
                  <a:lumOff val="5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" name="ïṥľïḑe">
              <a:extLst>
                <a:ext uri="{FF2B5EF4-FFF2-40B4-BE49-F238E27FC236}">
                  <a16:creationId xmlns:a16="http://schemas.microsoft.com/office/drawing/2014/main" id="{707C8DF7-73A2-411E-A2BC-21D97644B9C1}"/>
                </a:ext>
              </a:extLst>
            </p:cNvPr>
            <p:cNvGrpSpPr/>
            <p:nvPr/>
          </p:nvGrpSpPr>
          <p:grpSpPr>
            <a:xfrm>
              <a:off x="763239" y="2710886"/>
              <a:ext cx="2444239" cy="882168"/>
              <a:chOff x="702527" y="2748850"/>
              <a:chExt cx="2444239" cy="882168"/>
            </a:xfrm>
          </p:grpSpPr>
          <p:sp>
            <p:nvSpPr>
              <p:cNvPr id="53" name="îSlîḑê">
                <a:extLst>
                  <a:ext uri="{FF2B5EF4-FFF2-40B4-BE49-F238E27FC236}">
                    <a16:creationId xmlns:a16="http://schemas.microsoft.com/office/drawing/2014/main" id="{7C4C134C-469E-4667-9B17-D5EDA46A5A8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73668" y="2748850"/>
                <a:ext cx="2286698" cy="215444"/>
              </a:xfrm>
              <a:prstGeom prst="rect">
                <a:avLst/>
              </a:prstGeom>
            </p:spPr>
            <p:txBody>
              <a:bodyPr wrap="none" lIns="0" tIns="0" rIns="0" bIns="0">
                <a:noAutofit/>
              </a:bodyPr>
              <a:lstStyle/>
              <a:p>
                <a:pPr algn="ctr"/>
                <a:r>
                  <a:rPr lang="en-US" altLang="zh-CN" sz="1600" b="1" dirty="0" smtClean="0">
                    <a:solidFill>
                      <a:schemeClr val="accent5"/>
                    </a:solidFill>
                    <a:latin typeface="Arial Black" panose="020B0A04020102020204" pitchFamily="34" charset="0"/>
                  </a:rPr>
                  <a:t>2018.4.23</a:t>
                </a:r>
                <a:endParaRPr lang="zh-CN" altLang="en-US" sz="1600" b="1" dirty="0">
                  <a:solidFill>
                    <a:schemeClr val="accent5"/>
                  </a:solidFill>
                  <a:latin typeface="Arial Black" panose="020B0A04020102020204" pitchFamily="34" charset="0"/>
                </a:endParaRPr>
              </a:p>
            </p:txBody>
          </p:sp>
          <p:sp>
            <p:nvSpPr>
              <p:cNvPr id="54" name="iṩ1iḑè">
                <a:extLst>
                  <a:ext uri="{FF2B5EF4-FFF2-40B4-BE49-F238E27FC236}">
                    <a16:creationId xmlns:a16="http://schemas.microsoft.com/office/drawing/2014/main" id="{3728ADB5-E71F-493D-8D44-49509710587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02527" y="3126087"/>
                <a:ext cx="2444239" cy="504931"/>
              </a:xfrm>
              <a:prstGeom prst="rect">
                <a:avLst/>
              </a:prstGeom>
            </p:spPr>
            <p:txBody>
              <a:bodyPr wrap="square" lIns="0" tIns="0" rIns="0" bIns="0" anchor="t" anchorCtr="1">
                <a:no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zh-CN" altLang="en-US" sz="2000" b="1" dirty="0">
                    <a:solidFill>
                      <a:srgbClr val="0070C0"/>
                    </a:solidFill>
                    <a:latin typeface="方正姚体" panose="02010601030101010101" pitchFamily="2" charset="-122"/>
                    <a:ea typeface="方正姚体" panose="02010601030101010101" pitchFamily="2" charset="-122"/>
                  </a:rPr>
                  <a:t>确定选题与分工</a:t>
                </a:r>
              </a:p>
            </p:txBody>
          </p:sp>
        </p:grpSp>
        <p:cxnSp>
          <p:nvCxnSpPr>
            <p:cNvPr id="10" name="Straight Connector 20">
              <a:extLst>
                <a:ext uri="{FF2B5EF4-FFF2-40B4-BE49-F238E27FC236}">
                  <a16:creationId xmlns:a16="http://schemas.microsoft.com/office/drawing/2014/main" id="{0C775591-6813-49AA-B32C-DA888DABD700}"/>
                </a:ext>
              </a:extLst>
            </p:cNvPr>
            <p:cNvCxnSpPr/>
            <p:nvPr/>
          </p:nvCxnSpPr>
          <p:spPr>
            <a:xfrm flipV="1">
              <a:off x="3854798" y="2818608"/>
              <a:ext cx="0" cy="704145"/>
            </a:xfrm>
            <a:prstGeom prst="line">
              <a:avLst/>
            </a:prstGeom>
            <a:ln>
              <a:solidFill>
                <a:schemeClr val="tx2">
                  <a:lumMod val="50000"/>
                  <a:lumOff val="5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24">
              <a:extLst>
                <a:ext uri="{FF2B5EF4-FFF2-40B4-BE49-F238E27FC236}">
                  <a16:creationId xmlns:a16="http://schemas.microsoft.com/office/drawing/2014/main" id="{87DC7CA1-E4D7-4A6D-A289-EE7723F8C103}"/>
                </a:ext>
              </a:extLst>
            </p:cNvPr>
            <p:cNvCxnSpPr/>
            <p:nvPr/>
          </p:nvCxnSpPr>
          <p:spPr>
            <a:xfrm>
              <a:off x="8049768" y="3933324"/>
              <a:ext cx="0" cy="704145"/>
            </a:xfrm>
            <a:prstGeom prst="line">
              <a:avLst/>
            </a:prstGeom>
            <a:ln>
              <a:solidFill>
                <a:schemeClr val="tx2">
                  <a:lumMod val="50000"/>
                  <a:lumOff val="5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28">
              <a:extLst>
                <a:ext uri="{FF2B5EF4-FFF2-40B4-BE49-F238E27FC236}">
                  <a16:creationId xmlns:a16="http://schemas.microsoft.com/office/drawing/2014/main" id="{0A7C3F63-631A-4D96-B4DF-94A344D012A8}"/>
                </a:ext>
              </a:extLst>
            </p:cNvPr>
            <p:cNvCxnSpPr/>
            <p:nvPr/>
          </p:nvCxnSpPr>
          <p:spPr>
            <a:xfrm>
              <a:off x="9894187" y="3341805"/>
              <a:ext cx="0" cy="704145"/>
            </a:xfrm>
            <a:prstGeom prst="line">
              <a:avLst/>
            </a:prstGeom>
            <a:ln>
              <a:solidFill>
                <a:schemeClr val="tx2">
                  <a:lumMod val="50000"/>
                  <a:lumOff val="5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32">
              <a:extLst>
                <a:ext uri="{FF2B5EF4-FFF2-40B4-BE49-F238E27FC236}">
                  <a16:creationId xmlns:a16="http://schemas.microsoft.com/office/drawing/2014/main" id="{F01FF5D4-29AD-431F-8F2F-9BC0B5F83680}"/>
                </a:ext>
              </a:extLst>
            </p:cNvPr>
            <p:cNvCxnSpPr/>
            <p:nvPr/>
          </p:nvCxnSpPr>
          <p:spPr>
            <a:xfrm flipV="1">
              <a:off x="5915449" y="2361439"/>
              <a:ext cx="0" cy="704145"/>
            </a:xfrm>
            <a:prstGeom prst="line">
              <a:avLst/>
            </a:prstGeom>
            <a:ln>
              <a:solidFill>
                <a:schemeClr val="tx2">
                  <a:lumMod val="50000"/>
                  <a:lumOff val="5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" name="íŝlíḋé">
              <a:extLst>
                <a:ext uri="{FF2B5EF4-FFF2-40B4-BE49-F238E27FC236}">
                  <a16:creationId xmlns:a16="http://schemas.microsoft.com/office/drawing/2014/main" id="{1F5B0381-0CBF-4081-8278-631650C4C9F4}"/>
                </a:ext>
              </a:extLst>
            </p:cNvPr>
            <p:cNvGrpSpPr/>
            <p:nvPr/>
          </p:nvGrpSpPr>
          <p:grpSpPr>
            <a:xfrm>
              <a:off x="1837189" y="4471792"/>
              <a:ext cx="361718" cy="416524"/>
              <a:chOff x="4565651" y="4991101"/>
              <a:chExt cx="209550" cy="241300"/>
            </a:xfrm>
            <a:solidFill>
              <a:schemeClr val="bg2"/>
            </a:solidFill>
          </p:grpSpPr>
          <p:sp>
            <p:nvSpPr>
              <p:cNvPr id="49" name="iṣḻiḍé">
                <a:extLst>
                  <a:ext uri="{FF2B5EF4-FFF2-40B4-BE49-F238E27FC236}">
                    <a16:creationId xmlns:a16="http://schemas.microsoft.com/office/drawing/2014/main" id="{E1197FD8-9428-45EB-B908-3BA0EC15DF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10101" y="4991101"/>
                <a:ext cx="120650" cy="60325"/>
              </a:xfrm>
              <a:custGeom>
                <a:avLst/>
                <a:gdLst>
                  <a:gd name="T0" fmla="*/ 32 w 32"/>
                  <a:gd name="T1" fmla="*/ 8 h 16"/>
                  <a:gd name="T2" fmla="*/ 24 w 32"/>
                  <a:gd name="T3" fmla="*/ 8 h 16"/>
                  <a:gd name="T4" fmla="*/ 16 w 32"/>
                  <a:gd name="T5" fmla="*/ 0 h 16"/>
                  <a:gd name="T6" fmla="*/ 8 w 32"/>
                  <a:gd name="T7" fmla="*/ 8 h 16"/>
                  <a:gd name="T8" fmla="*/ 0 w 32"/>
                  <a:gd name="T9" fmla="*/ 8 h 16"/>
                  <a:gd name="T10" fmla="*/ 0 w 32"/>
                  <a:gd name="T11" fmla="*/ 16 h 16"/>
                  <a:gd name="T12" fmla="*/ 32 w 32"/>
                  <a:gd name="T13" fmla="*/ 16 h 16"/>
                  <a:gd name="T14" fmla="*/ 32 w 32"/>
                  <a:gd name="T15" fmla="*/ 8 h 16"/>
                  <a:gd name="T16" fmla="*/ 16 w 32"/>
                  <a:gd name="T17" fmla="*/ 12 h 16"/>
                  <a:gd name="T18" fmla="*/ 12 w 32"/>
                  <a:gd name="T19" fmla="*/ 8 h 16"/>
                  <a:gd name="T20" fmla="*/ 16 w 32"/>
                  <a:gd name="T21" fmla="*/ 4 h 16"/>
                  <a:gd name="T22" fmla="*/ 20 w 32"/>
                  <a:gd name="T23" fmla="*/ 8 h 16"/>
                  <a:gd name="T24" fmla="*/ 16 w 32"/>
                  <a:gd name="T25" fmla="*/ 12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" h="16">
                    <a:moveTo>
                      <a:pt x="32" y="8"/>
                    </a:moveTo>
                    <a:cubicBezTo>
                      <a:pt x="24" y="8"/>
                      <a:pt x="24" y="8"/>
                      <a:pt x="24" y="8"/>
                    </a:cubicBezTo>
                    <a:cubicBezTo>
                      <a:pt x="24" y="4"/>
                      <a:pt x="20" y="0"/>
                      <a:pt x="16" y="0"/>
                    </a:cubicBezTo>
                    <a:cubicBezTo>
                      <a:pt x="12" y="0"/>
                      <a:pt x="8" y="4"/>
                      <a:pt x="8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32" y="16"/>
                      <a:pt x="32" y="16"/>
                      <a:pt x="32" y="16"/>
                    </a:cubicBezTo>
                    <a:lnTo>
                      <a:pt x="32" y="8"/>
                    </a:lnTo>
                    <a:close/>
                    <a:moveTo>
                      <a:pt x="16" y="12"/>
                    </a:moveTo>
                    <a:cubicBezTo>
                      <a:pt x="14" y="12"/>
                      <a:pt x="12" y="10"/>
                      <a:pt x="12" y="8"/>
                    </a:cubicBezTo>
                    <a:cubicBezTo>
                      <a:pt x="12" y="6"/>
                      <a:pt x="14" y="4"/>
                      <a:pt x="16" y="4"/>
                    </a:cubicBezTo>
                    <a:cubicBezTo>
                      <a:pt x="18" y="4"/>
                      <a:pt x="20" y="6"/>
                      <a:pt x="20" y="8"/>
                    </a:cubicBezTo>
                    <a:cubicBezTo>
                      <a:pt x="20" y="10"/>
                      <a:pt x="18" y="12"/>
                      <a:pt x="16" y="1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0" name="îṩḻiḍe">
                <a:extLst>
                  <a:ext uri="{FF2B5EF4-FFF2-40B4-BE49-F238E27FC236}">
                    <a16:creationId xmlns:a16="http://schemas.microsoft.com/office/drawing/2014/main" id="{7978FD5F-8BFB-4FDE-B547-1A4096191C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65651" y="5021263"/>
                <a:ext cx="209550" cy="211138"/>
              </a:xfrm>
              <a:custGeom>
                <a:avLst/>
                <a:gdLst>
                  <a:gd name="T0" fmla="*/ 113 w 132"/>
                  <a:gd name="T1" fmla="*/ 0 h 133"/>
                  <a:gd name="T2" fmla="*/ 113 w 132"/>
                  <a:gd name="T3" fmla="*/ 29 h 133"/>
                  <a:gd name="T4" fmla="*/ 19 w 132"/>
                  <a:gd name="T5" fmla="*/ 29 h 133"/>
                  <a:gd name="T6" fmla="*/ 19 w 132"/>
                  <a:gd name="T7" fmla="*/ 0 h 133"/>
                  <a:gd name="T8" fmla="*/ 0 w 132"/>
                  <a:gd name="T9" fmla="*/ 0 h 133"/>
                  <a:gd name="T10" fmla="*/ 0 w 132"/>
                  <a:gd name="T11" fmla="*/ 133 h 133"/>
                  <a:gd name="T12" fmla="*/ 132 w 132"/>
                  <a:gd name="T13" fmla="*/ 133 h 133"/>
                  <a:gd name="T14" fmla="*/ 132 w 132"/>
                  <a:gd name="T15" fmla="*/ 0 h 133"/>
                  <a:gd name="T16" fmla="*/ 113 w 132"/>
                  <a:gd name="T17" fmla="*/ 0 h 133"/>
                  <a:gd name="T18" fmla="*/ 61 w 132"/>
                  <a:gd name="T19" fmla="*/ 111 h 133"/>
                  <a:gd name="T20" fmla="*/ 54 w 132"/>
                  <a:gd name="T21" fmla="*/ 107 h 133"/>
                  <a:gd name="T22" fmla="*/ 28 w 132"/>
                  <a:gd name="T23" fmla="*/ 78 h 133"/>
                  <a:gd name="T24" fmla="*/ 42 w 132"/>
                  <a:gd name="T25" fmla="*/ 66 h 133"/>
                  <a:gd name="T26" fmla="*/ 61 w 132"/>
                  <a:gd name="T27" fmla="*/ 85 h 133"/>
                  <a:gd name="T28" fmla="*/ 99 w 132"/>
                  <a:gd name="T29" fmla="*/ 47 h 133"/>
                  <a:gd name="T30" fmla="*/ 113 w 132"/>
                  <a:gd name="T31" fmla="*/ 62 h 133"/>
                  <a:gd name="T32" fmla="*/ 61 w 132"/>
                  <a:gd name="T33" fmla="*/ 111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32" h="133">
                    <a:moveTo>
                      <a:pt x="113" y="0"/>
                    </a:moveTo>
                    <a:lnTo>
                      <a:pt x="113" y="29"/>
                    </a:lnTo>
                    <a:lnTo>
                      <a:pt x="19" y="29"/>
                    </a:lnTo>
                    <a:lnTo>
                      <a:pt x="19" y="0"/>
                    </a:lnTo>
                    <a:lnTo>
                      <a:pt x="0" y="0"/>
                    </a:lnTo>
                    <a:lnTo>
                      <a:pt x="0" y="133"/>
                    </a:lnTo>
                    <a:lnTo>
                      <a:pt x="132" y="133"/>
                    </a:lnTo>
                    <a:lnTo>
                      <a:pt x="132" y="0"/>
                    </a:lnTo>
                    <a:lnTo>
                      <a:pt x="113" y="0"/>
                    </a:lnTo>
                    <a:close/>
                    <a:moveTo>
                      <a:pt x="61" y="111"/>
                    </a:moveTo>
                    <a:lnTo>
                      <a:pt x="54" y="107"/>
                    </a:lnTo>
                    <a:lnTo>
                      <a:pt x="28" y="78"/>
                    </a:lnTo>
                    <a:lnTo>
                      <a:pt x="42" y="66"/>
                    </a:lnTo>
                    <a:lnTo>
                      <a:pt x="61" y="85"/>
                    </a:lnTo>
                    <a:lnTo>
                      <a:pt x="99" y="47"/>
                    </a:lnTo>
                    <a:lnTo>
                      <a:pt x="113" y="62"/>
                    </a:lnTo>
                    <a:lnTo>
                      <a:pt x="61" y="111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16" name="iśḻîḋê">
              <a:extLst>
                <a:ext uri="{FF2B5EF4-FFF2-40B4-BE49-F238E27FC236}">
                  <a16:creationId xmlns:a16="http://schemas.microsoft.com/office/drawing/2014/main" id="{01D1224E-DF82-4FFA-A1FE-02CCE5D1DEA2}"/>
                </a:ext>
              </a:extLst>
            </p:cNvPr>
            <p:cNvGrpSpPr/>
            <p:nvPr/>
          </p:nvGrpSpPr>
          <p:grpSpPr>
            <a:xfrm>
              <a:off x="5655571" y="3593054"/>
              <a:ext cx="428012" cy="379504"/>
              <a:chOff x="5888038" y="1852613"/>
              <a:chExt cx="476250" cy="422276"/>
            </a:xfrm>
            <a:solidFill>
              <a:schemeClr val="bg1">
                <a:lumMod val="50000"/>
              </a:schemeClr>
            </a:solidFill>
          </p:grpSpPr>
          <p:sp>
            <p:nvSpPr>
              <p:cNvPr id="37" name="ïṧḷiḍè">
                <a:extLst>
                  <a:ext uri="{FF2B5EF4-FFF2-40B4-BE49-F238E27FC236}">
                    <a16:creationId xmlns:a16="http://schemas.microsoft.com/office/drawing/2014/main" id="{BE5D3821-9CAA-4BA2-867C-668591021C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26163" y="2046288"/>
                <a:ext cx="107950" cy="5556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8" name="îSľïďé">
                <a:extLst>
                  <a:ext uri="{FF2B5EF4-FFF2-40B4-BE49-F238E27FC236}">
                    <a16:creationId xmlns:a16="http://schemas.microsoft.com/office/drawing/2014/main" id="{17D704B1-B83B-476D-AA02-0F8022C5B7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11863" y="1952626"/>
                <a:ext cx="87313" cy="65088"/>
              </a:xfrm>
              <a:custGeom>
                <a:avLst/>
                <a:gdLst>
                  <a:gd name="T0" fmla="*/ 55 w 55"/>
                  <a:gd name="T1" fmla="*/ 0 h 41"/>
                  <a:gd name="T2" fmla="*/ 0 w 55"/>
                  <a:gd name="T3" fmla="*/ 0 h 41"/>
                  <a:gd name="T4" fmla="*/ 5 w 55"/>
                  <a:gd name="T5" fmla="*/ 41 h 41"/>
                  <a:gd name="T6" fmla="*/ 55 w 55"/>
                  <a:gd name="T7" fmla="*/ 41 h 41"/>
                  <a:gd name="T8" fmla="*/ 55 w 55"/>
                  <a:gd name="T9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5" h="41">
                    <a:moveTo>
                      <a:pt x="55" y="0"/>
                    </a:moveTo>
                    <a:lnTo>
                      <a:pt x="0" y="0"/>
                    </a:lnTo>
                    <a:lnTo>
                      <a:pt x="5" y="41"/>
                    </a:lnTo>
                    <a:lnTo>
                      <a:pt x="55" y="41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9" name="íṥḷíḑe">
                <a:extLst>
                  <a:ext uri="{FF2B5EF4-FFF2-40B4-BE49-F238E27FC236}">
                    <a16:creationId xmlns:a16="http://schemas.microsoft.com/office/drawing/2014/main" id="{5E20E3E4-E6FE-49D2-849B-2B14AFFB66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21388" y="2046288"/>
                <a:ext cx="77788" cy="55563"/>
              </a:xfrm>
              <a:custGeom>
                <a:avLst/>
                <a:gdLst>
                  <a:gd name="T0" fmla="*/ 49 w 49"/>
                  <a:gd name="T1" fmla="*/ 35 h 35"/>
                  <a:gd name="T2" fmla="*/ 49 w 49"/>
                  <a:gd name="T3" fmla="*/ 0 h 35"/>
                  <a:gd name="T4" fmla="*/ 0 w 49"/>
                  <a:gd name="T5" fmla="*/ 0 h 35"/>
                  <a:gd name="T6" fmla="*/ 4 w 49"/>
                  <a:gd name="T7" fmla="*/ 35 h 35"/>
                  <a:gd name="T8" fmla="*/ 49 w 49"/>
                  <a:gd name="T9" fmla="*/ 35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9" h="35">
                    <a:moveTo>
                      <a:pt x="49" y="35"/>
                    </a:moveTo>
                    <a:lnTo>
                      <a:pt x="49" y="0"/>
                    </a:lnTo>
                    <a:lnTo>
                      <a:pt x="0" y="0"/>
                    </a:lnTo>
                    <a:lnTo>
                      <a:pt x="4" y="35"/>
                    </a:lnTo>
                    <a:lnTo>
                      <a:pt x="49" y="35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0" name="îšḻíḑê">
                <a:extLst>
                  <a:ext uri="{FF2B5EF4-FFF2-40B4-BE49-F238E27FC236}">
                    <a16:creationId xmlns:a16="http://schemas.microsoft.com/office/drawing/2014/main" id="{AF4D4057-852D-490C-BBCA-537796D250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03925" y="1866901"/>
                <a:ext cx="95250" cy="55563"/>
              </a:xfrm>
              <a:custGeom>
                <a:avLst/>
                <a:gdLst>
                  <a:gd name="T0" fmla="*/ 60 w 60"/>
                  <a:gd name="T1" fmla="*/ 0 h 35"/>
                  <a:gd name="T2" fmla="*/ 0 w 60"/>
                  <a:gd name="T3" fmla="*/ 0 h 35"/>
                  <a:gd name="T4" fmla="*/ 3 w 60"/>
                  <a:gd name="T5" fmla="*/ 35 h 35"/>
                  <a:gd name="T6" fmla="*/ 60 w 60"/>
                  <a:gd name="T7" fmla="*/ 35 h 35"/>
                  <a:gd name="T8" fmla="*/ 60 w 60"/>
                  <a:gd name="T9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0" h="35">
                    <a:moveTo>
                      <a:pt x="60" y="0"/>
                    </a:moveTo>
                    <a:lnTo>
                      <a:pt x="0" y="0"/>
                    </a:lnTo>
                    <a:lnTo>
                      <a:pt x="3" y="35"/>
                    </a:lnTo>
                    <a:lnTo>
                      <a:pt x="60" y="35"/>
                    </a:lnTo>
                    <a:lnTo>
                      <a:pt x="6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1" name="ïš1íḍe">
                <a:extLst>
                  <a:ext uri="{FF2B5EF4-FFF2-40B4-BE49-F238E27FC236}">
                    <a16:creationId xmlns:a16="http://schemas.microsoft.com/office/drawing/2014/main" id="{A1F4CF05-71D4-48B5-A273-B94FB0BD11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61100" y="2046288"/>
                <a:ext cx="68263" cy="55563"/>
              </a:xfrm>
              <a:custGeom>
                <a:avLst/>
                <a:gdLst>
                  <a:gd name="T0" fmla="*/ 0 w 43"/>
                  <a:gd name="T1" fmla="*/ 35 h 35"/>
                  <a:gd name="T2" fmla="*/ 37 w 43"/>
                  <a:gd name="T3" fmla="*/ 35 h 35"/>
                  <a:gd name="T4" fmla="*/ 43 w 43"/>
                  <a:gd name="T5" fmla="*/ 0 h 35"/>
                  <a:gd name="T6" fmla="*/ 0 w 43"/>
                  <a:gd name="T7" fmla="*/ 0 h 35"/>
                  <a:gd name="T8" fmla="*/ 0 w 43"/>
                  <a:gd name="T9" fmla="*/ 35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3" h="35">
                    <a:moveTo>
                      <a:pt x="0" y="35"/>
                    </a:moveTo>
                    <a:lnTo>
                      <a:pt x="37" y="35"/>
                    </a:lnTo>
                    <a:lnTo>
                      <a:pt x="43" y="0"/>
                    </a:lnTo>
                    <a:lnTo>
                      <a:pt x="0" y="0"/>
                    </a:lnTo>
                    <a:lnTo>
                      <a:pt x="0" y="35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2" name="íṧḻîďe">
                <a:extLst>
                  <a:ext uri="{FF2B5EF4-FFF2-40B4-BE49-F238E27FC236}">
                    <a16:creationId xmlns:a16="http://schemas.microsoft.com/office/drawing/2014/main" id="{8E18B036-40D5-447E-A2B8-687B72C891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26163" y="1866901"/>
                <a:ext cx="107950" cy="5556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3" name="îS1íḋe">
                <a:extLst>
                  <a:ext uri="{FF2B5EF4-FFF2-40B4-BE49-F238E27FC236}">
                    <a16:creationId xmlns:a16="http://schemas.microsoft.com/office/drawing/2014/main" id="{B9EAC884-7C4D-4AF2-9EB5-117ABAA190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26163" y="1952626"/>
                <a:ext cx="107950" cy="650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4" name="îṡḷíďê">
                <a:extLst>
                  <a:ext uri="{FF2B5EF4-FFF2-40B4-BE49-F238E27FC236}">
                    <a16:creationId xmlns:a16="http://schemas.microsoft.com/office/drawing/2014/main" id="{81463165-79ED-4E05-8E3E-D68BB1F47C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61100" y="1866901"/>
                <a:ext cx="103188" cy="55563"/>
              </a:xfrm>
              <a:custGeom>
                <a:avLst/>
                <a:gdLst>
                  <a:gd name="T0" fmla="*/ 0 w 65"/>
                  <a:gd name="T1" fmla="*/ 35 h 35"/>
                  <a:gd name="T2" fmla="*/ 58 w 65"/>
                  <a:gd name="T3" fmla="*/ 35 h 35"/>
                  <a:gd name="T4" fmla="*/ 65 w 65"/>
                  <a:gd name="T5" fmla="*/ 0 h 35"/>
                  <a:gd name="T6" fmla="*/ 0 w 65"/>
                  <a:gd name="T7" fmla="*/ 0 h 35"/>
                  <a:gd name="T8" fmla="*/ 0 w 65"/>
                  <a:gd name="T9" fmla="*/ 35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5" h="35">
                    <a:moveTo>
                      <a:pt x="0" y="35"/>
                    </a:moveTo>
                    <a:lnTo>
                      <a:pt x="58" y="35"/>
                    </a:lnTo>
                    <a:lnTo>
                      <a:pt x="65" y="0"/>
                    </a:lnTo>
                    <a:lnTo>
                      <a:pt x="0" y="0"/>
                    </a:lnTo>
                    <a:lnTo>
                      <a:pt x="0" y="35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5" name="iṩḻïḑé">
                <a:extLst>
                  <a:ext uri="{FF2B5EF4-FFF2-40B4-BE49-F238E27FC236}">
                    <a16:creationId xmlns:a16="http://schemas.microsoft.com/office/drawing/2014/main" id="{2F99F868-4DFA-4701-BA05-EB51DDD543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61100" y="1952626"/>
                <a:ext cx="87313" cy="65088"/>
              </a:xfrm>
              <a:custGeom>
                <a:avLst/>
                <a:gdLst>
                  <a:gd name="T0" fmla="*/ 0 w 55"/>
                  <a:gd name="T1" fmla="*/ 41 h 41"/>
                  <a:gd name="T2" fmla="*/ 47 w 55"/>
                  <a:gd name="T3" fmla="*/ 41 h 41"/>
                  <a:gd name="T4" fmla="*/ 55 w 55"/>
                  <a:gd name="T5" fmla="*/ 0 h 41"/>
                  <a:gd name="T6" fmla="*/ 0 w 55"/>
                  <a:gd name="T7" fmla="*/ 0 h 41"/>
                  <a:gd name="T8" fmla="*/ 0 w 55"/>
                  <a:gd name="T9" fmla="*/ 4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5" h="41">
                    <a:moveTo>
                      <a:pt x="0" y="41"/>
                    </a:moveTo>
                    <a:lnTo>
                      <a:pt x="47" y="41"/>
                    </a:lnTo>
                    <a:lnTo>
                      <a:pt x="55" y="0"/>
                    </a:lnTo>
                    <a:lnTo>
                      <a:pt x="0" y="0"/>
                    </a:lnTo>
                    <a:lnTo>
                      <a:pt x="0" y="41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6" name="íṥlïḋè">
                <a:extLst>
                  <a:ext uri="{FF2B5EF4-FFF2-40B4-BE49-F238E27FC236}">
                    <a16:creationId xmlns:a16="http://schemas.microsoft.com/office/drawing/2014/main" id="{9C36DB8B-24D0-488C-8C0E-65ED7B9D83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88038" y="1852613"/>
                <a:ext cx="431800" cy="306388"/>
              </a:xfrm>
              <a:custGeom>
                <a:avLst/>
                <a:gdLst>
                  <a:gd name="T0" fmla="*/ 54 w 272"/>
                  <a:gd name="T1" fmla="*/ 0 h 193"/>
                  <a:gd name="T2" fmla="*/ 0 w 272"/>
                  <a:gd name="T3" fmla="*/ 0 h 193"/>
                  <a:gd name="T4" fmla="*/ 0 w 272"/>
                  <a:gd name="T5" fmla="*/ 18 h 193"/>
                  <a:gd name="T6" fmla="*/ 38 w 272"/>
                  <a:gd name="T7" fmla="*/ 18 h 193"/>
                  <a:gd name="T8" fmla="*/ 53 w 272"/>
                  <a:gd name="T9" fmla="*/ 193 h 193"/>
                  <a:gd name="T10" fmla="*/ 272 w 272"/>
                  <a:gd name="T11" fmla="*/ 193 h 193"/>
                  <a:gd name="T12" fmla="*/ 272 w 272"/>
                  <a:gd name="T13" fmla="*/ 176 h 193"/>
                  <a:gd name="T14" fmla="*/ 69 w 272"/>
                  <a:gd name="T15" fmla="*/ 176 h 193"/>
                  <a:gd name="T16" fmla="*/ 54 w 272"/>
                  <a:gd name="T17" fmla="*/ 0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2" h="193">
                    <a:moveTo>
                      <a:pt x="54" y="0"/>
                    </a:moveTo>
                    <a:lnTo>
                      <a:pt x="0" y="0"/>
                    </a:lnTo>
                    <a:lnTo>
                      <a:pt x="0" y="18"/>
                    </a:lnTo>
                    <a:lnTo>
                      <a:pt x="38" y="18"/>
                    </a:lnTo>
                    <a:lnTo>
                      <a:pt x="53" y="193"/>
                    </a:lnTo>
                    <a:lnTo>
                      <a:pt x="272" y="193"/>
                    </a:lnTo>
                    <a:lnTo>
                      <a:pt x="272" y="176"/>
                    </a:lnTo>
                    <a:lnTo>
                      <a:pt x="69" y="176"/>
                    </a:lnTo>
                    <a:lnTo>
                      <a:pt x="54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7" name="í$ḷiḍe">
                <a:extLst>
                  <a:ext uri="{FF2B5EF4-FFF2-40B4-BE49-F238E27FC236}">
                    <a16:creationId xmlns:a16="http://schemas.microsoft.com/office/drawing/2014/main" id="{37D6CD8A-AD6E-4E4F-AA10-34F74F5511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72175" y="2187576"/>
                <a:ext cx="87313" cy="8731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8" name="îŝļîḑé">
                <a:extLst>
                  <a:ext uri="{FF2B5EF4-FFF2-40B4-BE49-F238E27FC236}">
                    <a16:creationId xmlns:a16="http://schemas.microsoft.com/office/drawing/2014/main" id="{30935FDE-CF86-4F47-8068-7B14E4EA8A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24588" y="2187576"/>
                <a:ext cx="87313" cy="8731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17" name="ïsļïḓe">
              <a:extLst>
                <a:ext uri="{FF2B5EF4-FFF2-40B4-BE49-F238E27FC236}">
                  <a16:creationId xmlns:a16="http://schemas.microsoft.com/office/drawing/2014/main" id="{715C21E1-6103-4A6F-96BF-DF5905A306AF}"/>
                </a:ext>
              </a:extLst>
            </p:cNvPr>
            <p:cNvSpPr/>
            <p:nvPr/>
          </p:nvSpPr>
          <p:spPr>
            <a:xfrm>
              <a:off x="3706153" y="4000885"/>
              <a:ext cx="438459" cy="3858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041" y="15188"/>
                  </a:moveTo>
                  <a:cubicBezTo>
                    <a:pt x="8905" y="14174"/>
                    <a:pt x="8222" y="13317"/>
                    <a:pt x="8222" y="11485"/>
                  </a:cubicBezTo>
                  <a:cubicBezTo>
                    <a:pt x="8222" y="10385"/>
                    <a:pt x="8875" y="10744"/>
                    <a:pt x="9161" y="8730"/>
                  </a:cubicBezTo>
                  <a:cubicBezTo>
                    <a:pt x="9279" y="7894"/>
                    <a:pt x="9855" y="8716"/>
                    <a:pt x="9966" y="6808"/>
                  </a:cubicBezTo>
                  <a:cubicBezTo>
                    <a:pt x="9966" y="6047"/>
                    <a:pt x="9651" y="5858"/>
                    <a:pt x="9651" y="5858"/>
                  </a:cubicBezTo>
                  <a:cubicBezTo>
                    <a:pt x="9651" y="5858"/>
                    <a:pt x="9811" y="4733"/>
                    <a:pt x="9873" y="3867"/>
                  </a:cubicBezTo>
                  <a:cubicBezTo>
                    <a:pt x="9951" y="2788"/>
                    <a:pt x="9396" y="0"/>
                    <a:pt x="6431" y="0"/>
                  </a:cubicBezTo>
                  <a:cubicBezTo>
                    <a:pt x="3466" y="0"/>
                    <a:pt x="2909" y="2788"/>
                    <a:pt x="2987" y="3867"/>
                  </a:cubicBezTo>
                  <a:cubicBezTo>
                    <a:pt x="3050" y="4733"/>
                    <a:pt x="3210" y="5858"/>
                    <a:pt x="3210" y="5858"/>
                  </a:cubicBezTo>
                  <a:cubicBezTo>
                    <a:pt x="3210" y="5858"/>
                    <a:pt x="2895" y="6047"/>
                    <a:pt x="2895" y="6808"/>
                  </a:cubicBezTo>
                  <a:cubicBezTo>
                    <a:pt x="3005" y="8716"/>
                    <a:pt x="3582" y="7894"/>
                    <a:pt x="3700" y="8730"/>
                  </a:cubicBezTo>
                  <a:cubicBezTo>
                    <a:pt x="3987" y="10744"/>
                    <a:pt x="4639" y="10385"/>
                    <a:pt x="4639" y="11485"/>
                  </a:cubicBezTo>
                  <a:cubicBezTo>
                    <a:pt x="4639" y="13317"/>
                    <a:pt x="3956" y="14174"/>
                    <a:pt x="1819" y="15188"/>
                  </a:cubicBezTo>
                  <a:cubicBezTo>
                    <a:pt x="1169" y="15497"/>
                    <a:pt x="0" y="15976"/>
                    <a:pt x="0" y="17129"/>
                  </a:cubicBezTo>
                  <a:lnTo>
                    <a:pt x="0" y="21600"/>
                  </a:lnTo>
                  <a:lnTo>
                    <a:pt x="15005" y="21600"/>
                  </a:lnTo>
                  <a:cubicBezTo>
                    <a:pt x="15005" y="21600"/>
                    <a:pt x="15005" y="18955"/>
                    <a:pt x="15005" y="18248"/>
                  </a:cubicBezTo>
                  <a:cubicBezTo>
                    <a:pt x="15005" y="17196"/>
                    <a:pt x="13184" y="16207"/>
                    <a:pt x="11041" y="15188"/>
                  </a:cubicBezTo>
                  <a:close/>
                  <a:moveTo>
                    <a:pt x="21600" y="21600"/>
                  </a:moveTo>
                  <a:cubicBezTo>
                    <a:pt x="21600" y="21600"/>
                    <a:pt x="21557" y="16953"/>
                    <a:pt x="21307" y="16471"/>
                  </a:cubicBezTo>
                  <a:cubicBezTo>
                    <a:pt x="20935" y="15754"/>
                    <a:pt x="20071" y="15261"/>
                    <a:pt x="18463" y="14498"/>
                  </a:cubicBezTo>
                  <a:cubicBezTo>
                    <a:pt x="16861" y="13736"/>
                    <a:pt x="16349" y="13094"/>
                    <a:pt x="16349" y="11720"/>
                  </a:cubicBezTo>
                  <a:cubicBezTo>
                    <a:pt x="16349" y="10894"/>
                    <a:pt x="16838" y="11164"/>
                    <a:pt x="17053" y="9653"/>
                  </a:cubicBezTo>
                  <a:cubicBezTo>
                    <a:pt x="17142" y="9026"/>
                    <a:pt x="17574" y="9643"/>
                    <a:pt x="17657" y="8212"/>
                  </a:cubicBezTo>
                  <a:cubicBezTo>
                    <a:pt x="17657" y="7642"/>
                    <a:pt x="17420" y="7499"/>
                    <a:pt x="17420" y="7499"/>
                  </a:cubicBezTo>
                  <a:cubicBezTo>
                    <a:pt x="17420" y="7499"/>
                    <a:pt x="17541" y="6656"/>
                    <a:pt x="17588" y="6006"/>
                  </a:cubicBezTo>
                  <a:cubicBezTo>
                    <a:pt x="17646" y="5197"/>
                    <a:pt x="17229" y="3106"/>
                    <a:pt x="15005" y="3106"/>
                  </a:cubicBezTo>
                  <a:cubicBezTo>
                    <a:pt x="12781" y="3106"/>
                    <a:pt x="12365" y="5197"/>
                    <a:pt x="12422" y="6006"/>
                  </a:cubicBezTo>
                  <a:cubicBezTo>
                    <a:pt x="12469" y="6656"/>
                    <a:pt x="12589" y="7499"/>
                    <a:pt x="12589" y="7499"/>
                  </a:cubicBezTo>
                  <a:cubicBezTo>
                    <a:pt x="12589" y="7499"/>
                    <a:pt x="12353" y="7642"/>
                    <a:pt x="12353" y="8212"/>
                  </a:cubicBezTo>
                  <a:cubicBezTo>
                    <a:pt x="12437" y="9643"/>
                    <a:pt x="12868" y="9026"/>
                    <a:pt x="12957" y="9653"/>
                  </a:cubicBezTo>
                  <a:cubicBezTo>
                    <a:pt x="13173" y="11164"/>
                    <a:pt x="13662" y="10894"/>
                    <a:pt x="13662" y="11720"/>
                  </a:cubicBezTo>
                  <a:cubicBezTo>
                    <a:pt x="13662" y="12655"/>
                    <a:pt x="13424" y="13250"/>
                    <a:pt x="12768" y="13776"/>
                  </a:cubicBezTo>
                  <a:cubicBezTo>
                    <a:pt x="16268" y="15766"/>
                    <a:pt x="16737" y="16172"/>
                    <a:pt x="16737" y="17952"/>
                  </a:cubicBezTo>
                  <a:lnTo>
                    <a:pt x="16737" y="21600"/>
                  </a:lnTo>
                  <a:cubicBezTo>
                    <a:pt x="16737" y="2160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18" name="íšliḍé">
              <a:extLst>
                <a:ext uri="{FF2B5EF4-FFF2-40B4-BE49-F238E27FC236}">
                  <a16:creationId xmlns:a16="http://schemas.microsoft.com/office/drawing/2014/main" id="{B68EFF3F-AF1B-4C41-A650-E4A86339E9E8}"/>
                </a:ext>
              </a:extLst>
            </p:cNvPr>
            <p:cNvGrpSpPr/>
            <p:nvPr/>
          </p:nvGrpSpPr>
          <p:grpSpPr>
            <a:xfrm>
              <a:off x="9518700" y="2549391"/>
              <a:ext cx="412195" cy="414930"/>
              <a:chOff x="3098800" y="1265238"/>
              <a:chExt cx="717550" cy="722313"/>
            </a:xfrm>
            <a:solidFill>
              <a:schemeClr val="bg1"/>
            </a:solidFill>
            <a:effectLst/>
          </p:grpSpPr>
          <p:sp>
            <p:nvSpPr>
              <p:cNvPr id="31" name="iṥ1iḍê">
                <a:extLst>
                  <a:ext uri="{FF2B5EF4-FFF2-40B4-BE49-F238E27FC236}">
                    <a16:creationId xmlns:a16="http://schemas.microsoft.com/office/drawing/2014/main" id="{3DD88401-6EE1-4EAB-8ED3-63E0BBB1AB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98800" y="1265238"/>
                <a:ext cx="717550" cy="560388"/>
              </a:xfrm>
              <a:custGeom>
                <a:avLst/>
                <a:gdLst>
                  <a:gd name="T0" fmla="*/ 0 w 191"/>
                  <a:gd name="T1" fmla="*/ 0 h 149"/>
                  <a:gd name="T2" fmla="*/ 0 w 191"/>
                  <a:gd name="T3" fmla="*/ 133 h 149"/>
                  <a:gd name="T4" fmla="*/ 14 w 191"/>
                  <a:gd name="T5" fmla="*/ 149 h 149"/>
                  <a:gd name="T6" fmla="*/ 177 w 191"/>
                  <a:gd name="T7" fmla="*/ 149 h 149"/>
                  <a:gd name="T8" fmla="*/ 191 w 191"/>
                  <a:gd name="T9" fmla="*/ 133 h 149"/>
                  <a:gd name="T10" fmla="*/ 191 w 191"/>
                  <a:gd name="T11" fmla="*/ 0 h 149"/>
                  <a:gd name="T12" fmla="*/ 0 w 191"/>
                  <a:gd name="T13" fmla="*/ 0 h 149"/>
                  <a:gd name="T14" fmla="*/ 177 w 191"/>
                  <a:gd name="T15" fmla="*/ 119 h 149"/>
                  <a:gd name="T16" fmla="*/ 165 w 191"/>
                  <a:gd name="T17" fmla="*/ 133 h 149"/>
                  <a:gd name="T18" fmla="*/ 26 w 191"/>
                  <a:gd name="T19" fmla="*/ 133 h 149"/>
                  <a:gd name="T20" fmla="*/ 14 w 191"/>
                  <a:gd name="T21" fmla="*/ 119 h 149"/>
                  <a:gd name="T22" fmla="*/ 14 w 191"/>
                  <a:gd name="T23" fmla="*/ 31 h 149"/>
                  <a:gd name="T24" fmla="*/ 177 w 191"/>
                  <a:gd name="T25" fmla="*/ 31 h 149"/>
                  <a:gd name="T26" fmla="*/ 177 w 191"/>
                  <a:gd name="T27" fmla="*/ 119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91" h="149">
                    <a:moveTo>
                      <a:pt x="0" y="0"/>
                    </a:moveTo>
                    <a:cubicBezTo>
                      <a:pt x="0" y="133"/>
                      <a:pt x="0" y="133"/>
                      <a:pt x="0" y="133"/>
                    </a:cubicBezTo>
                    <a:cubicBezTo>
                      <a:pt x="0" y="142"/>
                      <a:pt x="6" y="149"/>
                      <a:pt x="14" y="149"/>
                    </a:cubicBezTo>
                    <a:cubicBezTo>
                      <a:pt x="177" y="149"/>
                      <a:pt x="177" y="149"/>
                      <a:pt x="177" y="149"/>
                    </a:cubicBezTo>
                    <a:cubicBezTo>
                      <a:pt x="185" y="149"/>
                      <a:pt x="191" y="142"/>
                      <a:pt x="191" y="133"/>
                    </a:cubicBezTo>
                    <a:cubicBezTo>
                      <a:pt x="191" y="0"/>
                      <a:pt x="191" y="0"/>
                      <a:pt x="191" y="0"/>
                    </a:cubicBezTo>
                    <a:lnTo>
                      <a:pt x="0" y="0"/>
                    </a:lnTo>
                    <a:close/>
                    <a:moveTo>
                      <a:pt x="177" y="119"/>
                    </a:moveTo>
                    <a:cubicBezTo>
                      <a:pt x="177" y="127"/>
                      <a:pt x="172" y="133"/>
                      <a:pt x="165" y="133"/>
                    </a:cubicBezTo>
                    <a:cubicBezTo>
                      <a:pt x="26" y="133"/>
                      <a:pt x="26" y="133"/>
                      <a:pt x="26" y="133"/>
                    </a:cubicBezTo>
                    <a:cubicBezTo>
                      <a:pt x="20" y="133"/>
                      <a:pt x="14" y="127"/>
                      <a:pt x="14" y="119"/>
                    </a:cubicBezTo>
                    <a:cubicBezTo>
                      <a:pt x="14" y="31"/>
                      <a:pt x="14" y="31"/>
                      <a:pt x="14" y="31"/>
                    </a:cubicBezTo>
                    <a:cubicBezTo>
                      <a:pt x="177" y="31"/>
                      <a:pt x="177" y="31"/>
                      <a:pt x="177" y="31"/>
                    </a:cubicBezTo>
                    <a:lnTo>
                      <a:pt x="177" y="1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" name="iṩlíḋè">
                <a:extLst>
                  <a:ext uri="{FF2B5EF4-FFF2-40B4-BE49-F238E27FC236}">
                    <a16:creationId xmlns:a16="http://schemas.microsoft.com/office/drawing/2014/main" id="{831B2230-8D7A-4731-9260-1EADF09F2A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90888" y="1795463"/>
                <a:ext cx="333375" cy="192088"/>
              </a:xfrm>
              <a:custGeom>
                <a:avLst/>
                <a:gdLst>
                  <a:gd name="T0" fmla="*/ 87 w 89"/>
                  <a:gd name="T1" fmla="*/ 40 h 51"/>
                  <a:gd name="T2" fmla="*/ 49 w 89"/>
                  <a:gd name="T3" fmla="*/ 2 h 51"/>
                  <a:gd name="T4" fmla="*/ 45 w 89"/>
                  <a:gd name="T5" fmla="*/ 0 h 51"/>
                  <a:gd name="T6" fmla="*/ 45 w 89"/>
                  <a:gd name="T7" fmla="*/ 0 h 51"/>
                  <a:gd name="T8" fmla="*/ 44 w 89"/>
                  <a:gd name="T9" fmla="*/ 0 h 51"/>
                  <a:gd name="T10" fmla="*/ 41 w 89"/>
                  <a:gd name="T11" fmla="*/ 2 h 51"/>
                  <a:gd name="T12" fmla="*/ 2 w 89"/>
                  <a:gd name="T13" fmla="*/ 40 h 51"/>
                  <a:gd name="T14" fmla="*/ 2 w 89"/>
                  <a:gd name="T15" fmla="*/ 47 h 51"/>
                  <a:gd name="T16" fmla="*/ 9 w 89"/>
                  <a:gd name="T17" fmla="*/ 47 h 51"/>
                  <a:gd name="T18" fmla="*/ 40 w 89"/>
                  <a:gd name="T19" fmla="*/ 16 h 51"/>
                  <a:gd name="T20" fmla="*/ 40 w 89"/>
                  <a:gd name="T21" fmla="*/ 46 h 51"/>
                  <a:gd name="T22" fmla="*/ 45 w 89"/>
                  <a:gd name="T23" fmla="*/ 51 h 51"/>
                  <a:gd name="T24" fmla="*/ 50 w 89"/>
                  <a:gd name="T25" fmla="*/ 46 h 51"/>
                  <a:gd name="T26" fmla="*/ 50 w 89"/>
                  <a:gd name="T27" fmla="*/ 16 h 51"/>
                  <a:gd name="T28" fmla="*/ 80 w 89"/>
                  <a:gd name="T29" fmla="*/ 47 h 51"/>
                  <a:gd name="T30" fmla="*/ 87 w 89"/>
                  <a:gd name="T31" fmla="*/ 47 h 51"/>
                  <a:gd name="T32" fmla="*/ 87 w 89"/>
                  <a:gd name="T33" fmla="*/ 40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89" h="51">
                    <a:moveTo>
                      <a:pt x="87" y="40"/>
                    </a:moveTo>
                    <a:cubicBezTo>
                      <a:pt x="49" y="2"/>
                      <a:pt x="49" y="2"/>
                      <a:pt x="49" y="2"/>
                    </a:cubicBezTo>
                    <a:cubicBezTo>
                      <a:pt x="48" y="1"/>
                      <a:pt x="46" y="0"/>
                      <a:pt x="45" y="0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5" y="0"/>
                      <a:pt x="45" y="0"/>
                      <a:pt x="44" y="0"/>
                    </a:cubicBezTo>
                    <a:cubicBezTo>
                      <a:pt x="43" y="0"/>
                      <a:pt x="42" y="1"/>
                      <a:pt x="41" y="2"/>
                    </a:cubicBezTo>
                    <a:cubicBezTo>
                      <a:pt x="2" y="40"/>
                      <a:pt x="2" y="40"/>
                      <a:pt x="2" y="40"/>
                    </a:cubicBezTo>
                    <a:cubicBezTo>
                      <a:pt x="0" y="42"/>
                      <a:pt x="0" y="45"/>
                      <a:pt x="2" y="47"/>
                    </a:cubicBezTo>
                    <a:cubicBezTo>
                      <a:pt x="4" y="49"/>
                      <a:pt x="7" y="49"/>
                      <a:pt x="9" y="47"/>
                    </a:cubicBezTo>
                    <a:cubicBezTo>
                      <a:pt x="40" y="16"/>
                      <a:pt x="40" y="16"/>
                      <a:pt x="40" y="16"/>
                    </a:cubicBezTo>
                    <a:cubicBezTo>
                      <a:pt x="40" y="46"/>
                      <a:pt x="40" y="46"/>
                      <a:pt x="40" y="46"/>
                    </a:cubicBezTo>
                    <a:cubicBezTo>
                      <a:pt x="40" y="49"/>
                      <a:pt x="42" y="51"/>
                      <a:pt x="45" y="51"/>
                    </a:cubicBezTo>
                    <a:cubicBezTo>
                      <a:pt x="47" y="51"/>
                      <a:pt x="50" y="49"/>
                      <a:pt x="50" y="46"/>
                    </a:cubicBezTo>
                    <a:cubicBezTo>
                      <a:pt x="50" y="16"/>
                      <a:pt x="50" y="16"/>
                      <a:pt x="50" y="16"/>
                    </a:cubicBezTo>
                    <a:cubicBezTo>
                      <a:pt x="80" y="47"/>
                      <a:pt x="80" y="47"/>
                      <a:pt x="80" y="47"/>
                    </a:cubicBezTo>
                    <a:cubicBezTo>
                      <a:pt x="82" y="49"/>
                      <a:pt x="85" y="49"/>
                      <a:pt x="87" y="47"/>
                    </a:cubicBezTo>
                    <a:cubicBezTo>
                      <a:pt x="89" y="45"/>
                      <a:pt x="89" y="42"/>
                      <a:pt x="87" y="4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" name="ïşḷîde">
                <a:extLst>
                  <a:ext uri="{FF2B5EF4-FFF2-40B4-BE49-F238E27FC236}">
                    <a16:creationId xmlns:a16="http://schemas.microsoft.com/office/drawing/2014/main" id="{B6818392-6B9B-4ADD-8F76-CE96ED885D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92463" y="1438276"/>
                <a:ext cx="255588" cy="269875"/>
              </a:xfrm>
              <a:custGeom>
                <a:avLst/>
                <a:gdLst>
                  <a:gd name="T0" fmla="*/ 35 w 68"/>
                  <a:gd name="T1" fmla="*/ 36 h 72"/>
                  <a:gd name="T2" fmla="*/ 68 w 68"/>
                  <a:gd name="T3" fmla="*/ 31 h 72"/>
                  <a:gd name="T4" fmla="*/ 61 w 68"/>
                  <a:gd name="T5" fmla="*/ 15 h 72"/>
                  <a:gd name="T6" fmla="*/ 16 w 68"/>
                  <a:gd name="T7" fmla="*/ 11 h 72"/>
                  <a:gd name="T8" fmla="*/ 12 w 68"/>
                  <a:gd name="T9" fmla="*/ 56 h 72"/>
                  <a:gd name="T10" fmla="*/ 56 w 68"/>
                  <a:gd name="T11" fmla="*/ 61 h 72"/>
                  <a:gd name="T12" fmla="*/ 35 w 68"/>
                  <a:gd name="T13" fmla="*/ 36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8" h="72">
                    <a:moveTo>
                      <a:pt x="35" y="36"/>
                    </a:moveTo>
                    <a:cubicBezTo>
                      <a:pt x="68" y="31"/>
                      <a:pt x="68" y="31"/>
                      <a:pt x="68" y="31"/>
                    </a:cubicBezTo>
                    <a:cubicBezTo>
                      <a:pt x="67" y="25"/>
                      <a:pt x="65" y="20"/>
                      <a:pt x="61" y="15"/>
                    </a:cubicBezTo>
                    <a:cubicBezTo>
                      <a:pt x="49" y="1"/>
                      <a:pt x="29" y="0"/>
                      <a:pt x="16" y="11"/>
                    </a:cubicBezTo>
                    <a:cubicBezTo>
                      <a:pt x="2" y="23"/>
                      <a:pt x="0" y="43"/>
                      <a:pt x="12" y="56"/>
                    </a:cubicBezTo>
                    <a:cubicBezTo>
                      <a:pt x="23" y="70"/>
                      <a:pt x="43" y="72"/>
                      <a:pt x="56" y="61"/>
                    </a:cubicBezTo>
                    <a:lnTo>
                      <a:pt x="35" y="3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" name="íṡḻîḓe">
                <a:extLst>
                  <a:ext uri="{FF2B5EF4-FFF2-40B4-BE49-F238E27FC236}">
                    <a16:creationId xmlns:a16="http://schemas.microsoft.com/office/drawing/2014/main" id="{888E743C-9C7E-4223-ADBB-A04A2A9791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00438" y="1501776"/>
                <a:ext cx="211138" cy="269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5" name="iṩḻíďè">
                <a:extLst>
                  <a:ext uri="{FF2B5EF4-FFF2-40B4-BE49-F238E27FC236}">
                    <a16:creationId xmlns:a16="http://schemas.microsoft.com/office/drawing/2014/main" id="{AF148FFF-945A-48C9-B32D-26D0FA702F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00438" y="1565276"/>
                <a:ext cx="211138" cy="22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6" name="iṥḷiḑé">
                <a:extLst>
                  <a:ext uri="{FF2B5EF4-FFF2-40B4-BE49-F238E27FC236}">
                    <a16:creationId xmlns:a16="http://schemas.microsoft.com/office/drawing/2014/main" id="{43B8645B-5C2F-49E7-89FF-59833E4DD8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00438" y="1625601"/>
                <a:ext cx="134938" cy="22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19" name="îśḷíḋé">
              <a:extLst>
                <a:ext uri="{FF2B5EF4-FFF2-40B4-BE49-F238E27FC236}">
                  <a16:creationId xmlns:a16="http://schemas.microsoft.com/office/drawing/2014/main" id="{0652A59B-72B0-4C4C-B603-718B53354504}"/>
                </a:ext>
              </a:extLst>
            </p:cNvPr>
            <p:cNvGrpSpPr/>
            <p:nvPr/>
          </p:nvGrpSpPr>
          <p:grpSpPr>
            <a:xfrm>
              <a:off x="2697605" y="1831791"/>
              <a:ext cx="2387350" cy="882168"/>
              <a:chOff x="773667" y="2748850"/>
              <a:chExt cx="2387350" cy="882168"/>
            </a:xfrm>
          </p:grpSpPr>
          <p:sp>
            <p:nvSpPr>
              <p:cNvPr id="29" name="íśḷîďê">
                <a:extLst>
                  <a:ext uri="{FF2B5EF4-FFF2-40B4-BE49-F238E27FC236}">
                    <a16:creationId xmlns:a16="http://schemas.microsoft.com/office/drawing/2014/main" id="{584B9930-1F7D-4A8A-A9BC-440AF1563B9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73668" y="2748850"/>
                <a:ext cx="2286698" cy="215444"/>
              </a:xfrm>
              <a:prstGeom prst="rect">
                <a:avLst/>
              </a:prstGeom>
            </p:spPr>
            <p:txBody>
              <a:bodyPr wrap="none" lIns="0" tIns="0" rIns="0" bIns="0">
                <a:noAutofit/>
              </a:bodyPr>
              <a:lstStyle/>
              <a:p>
                <a:pPr algn="ctr"/>
                <a:r>
                  <a:rPr lang="en-US" altLang="zh-CN" sz="1600" b="1" dirty="0">
                    <a:solidFill>
                      <a:schemeClr val="accent4">
                        <a:lumMod val="100000"/>
                      </a:schemeClr>
                    </a:solidFill>
                    <a:latin typeface="Arial Black" panose="020B0A04020102020204" pitchFamily="34" charset="0"/>
                  </a:rPr>
                  <a:t>2018.4.18</a:t>
                </a:r>
                <a:endParaRPr lang="zh-CN" altLang="en-US" sz="1600" b="1" dirty="0">
                  <a:solidFill>
                    <a:schemeClr val="accent4">
                      <a:lumMod val="100000"/>
                    </a:schemeClr>
                  </a:solidFill>
                  <a:latin typeface="Arial Black" panose="020B0A04020102020204" pitchFamily="34" charset="0"/>
                </a:endParaRPr>
              </a:p>
            </p:txBody>
          </p:sp>
          <p:sp>
            <p:nvSpPr>
              <p:cNvPr id="30" name="ïśľíḓé">
                <a:extLst>
                  <a:ext uri="{FF2B5EF4-FFF2-40B4-BE49-F238E27FC236}">
                    <a16:creationId xmlns:a16="http://schemas.microsoft.com/office/drawing/2014/main" id="{FCE57649-DD68-4395-A21B-112479455C0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73667" y="3139173"/>
                <a:ext cx="2387350" cy="491845"/>
              </a:xfrm>
              <a:prstGeom prst="rect">
                <a:avLst/>
              </a:prstGeom>
            </p:spPr>
            <p:txBody>
              <a:bodyPr wrap="square" lIns="0" tIns="0" rIns="0" bIns="0" anchor="t" anchorCtr="1">
                <a:norm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zh-CN" altLang="en-US" sz="2000" b="1" dirty="0">
                    <a:solidFill>
                      <a:srgbClr val="7030A0"/>
                    </a:solidFill>
                    <a:latin typeface="方正姚体" panose="02010601030101010101" pitchFamily="2" charset="-122"/>
                    <a:ea typeface="方正姚体" panose="02010601030101010101" pitchFamily="2" charset="-122"/>
                  </a:rPr>
                  <a:t>项目方案展示</a:t>
                </a:r>
              </a:p>
            </p:txBody>
          </p:sp>
        </p:grpSp>
        <p:grpSp>
          <p:nvGrpSpPr>
            <p:cNvPr id="20" name="íṡ1iḑé">
              <a:extLst>
                <a:ext uri="{FF2B5EF4-FFF2-40B4-BE49-F238E27FC236}">
                  <a16:creationId xmlns:a16="http://schemas.microsoft.com/office/drawing/2014/main" id="{24F09766-BD58-43EB-A8E3-D0D879F06F75}"/>
                </a:ext>
              </a:extLst>
            </p:cNvPr>
            <p:cNvGrpSpPr/>
            <p:nvPr/>
          </p:nvGrpSpPr>
          <p:grpSpPr>
            <a:xfrm>
              <a:off x="4772101" y="1359338"/>
              <a:ext cx="2286698" cy="882168"/>
              <a:chOff x="764359" y="2678171"/>
              <a:chExt cx="2286698" cy="882168"/>
            </a:xfrm>
          </p:grpSpPr>
          <p:sp>
            <p:nvSpPr>
              <p:cNvPr id="27" name="ïṡ1îḋè">
                <a:extLst>
                  <a:ext uri="{FF2B5EF4-FFF2-40B4-BE49-F238E27FC236}">
                    <a16:creationId xmlns:a16="http://schemas.microsoft.com/office/drawing/2014/main" id="{0A06B986-C8B0-40FA-B70A-571F6AA9924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64359" y="2678171"/>
                <a:ext cx="2286698" cy="215444"/>
              </a:xfrm>
              <a:prstGeom prst="rect">
                <a:avLst/>
              </a:prstGeom>
            </p:spPr>
            <p:txBody>
              <a:bodyPr wrap="none" lIns="0" tIns="0" rIns="0" bIns="0">
                <a:noAutofit/>
              </a:bodyPr>
              <a:lstStyle/>
              <a:p>
                <a:pPr algn="ctr"/>
                <a:r>
                  <a:rPr lang="en-US" altLang="zh-CN" sz="1600" b="1" dirty="0">
                    <a:solidFill>
                      <a:schemeClr val="accent2">
                        <a:lumMod val="100000"/>
                      </a:schemeClr>
                    </a:solidFill>
                    <a:latin typeface="Arial Black" panose="020B0A04020102020204" pitchFamily="34" charset="0"/>
                  </a:rPr>
                  <a:t>2018.4.21</a:t>
                </a:r>
                <a:endParaRPr lang="zh-CN" altLang="en-US" sz="1600" b="1" dirty="0">
                  <a:solidFill>
                    <a:schemeClr val="accent2">
                      <a:lumMod val="100000"/>
                    </a:schemeClr>
                  </a:solidFill>
                  <a:latin typeface="Arial Black" panose="020B0A04020102020204" pitchFamily="34" charset="0"/>
                </a:endParaRPr>
              </a:p>
            </p:txBody>
          </p:sp>
          <p:sp>
            <p:nvSpPr>
              <p:cNvPr id="28" name="íṣḻïďê">
                <a:extLst>
                  <a:ext uri="{FF2B5EF4-FFF2-40B4-BE49-F238E27FC236}">
                    <a16:creationId xmlns:a16="http://schemas.microsoft.com/office/drawing/2014/main" id="{970B251E-D6C1-4EAD-8D36-EF0D9EC14CE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64359" y="3091134"/>
                <a:ext cx="2286698" cy="469205"/>
              </a:xfrm>
              <a:prstGeom prst="rect">
                <a:avLst/>
              </a:prstGeom>
            </p:spPr>
            <p:txBody>
              <a:bodyPr wrap="square" lIns="0" tIns="0" rIns="0" bIns="0" anchor="t" anchorCtr="1">
                <a:no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zh-CN" altLang="en-US" sz="2000" b="1" dirty="0">
                    <a:solidFill>
                      <a:srgbClr val="C00000"/>
                    </a:solidFill>
                    <a:latin typeface="方正姚体" panose="02010601030101010101" pitchFamily="2" charset="-122"/>
                    <a:ea typeface="方正姚体" panose="02010601030101010101" pitchFamily="2" charset="-122"/>
                  </a:rPr>
                  <a:t>项目开发</a:t>
                </a:r>
              </a:p>
            </p:txBody>
          </p:sp>
        </p:grpSp>
        <p:grpSp>
          <p:nvGrpSpPr>
            <p:cNvPr id="21" name="íşľîďê">
              <a:extLst>
                <a:ext uri="{FF2B5EF4-FFF2-40B4-BE49-F238E27FC236}">
                  <a16:creationId xmlns:a16="http://schemas.microsoft.com/office/drawing/2014/main" id="{F763A054-83E8-4376-91BB-0BF6B96DC95C}"/>
                </a:ext>
              </a:extLst>
            </p:cNvPr>
            <p:cNvGrpSpPr/>
            <p:nvPr/>
          </p:nvGrpSpPr>
          <p:grpSpPr>
            <a:xfrm>
              <a:off x="6906419" y="4835812"/>
              <a:ext cx="2286698" cy="882167"/>
              <a:chOff x="773668" y="2494870"/>
              <a:chExt cx="2286698" cy="882167"/>
            </a:xfrm>
          </p:grpSpPr>
          <p:sp>
            <p:nvSpPr>
              <p:cNvPr id="25" name="iṧļïḋê">
                <a:extLst>
                  <a:ext uri="{FF2B5EF4-FFF2-40B4-BE49-F238E27FC236}">
                    <a16:creationId xmlns:a16="http://schemas.microsoft.com/office/drawing/2014/main" id="{D1C60D43-893F-4447-A203-CCEDD4D396C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73668" y="2494870"/>
                <a:ext cx="2286698" cy="215444"/>
              </a:xfrm>
              <a:prstGeom prst="rect">
                <a:avLst/>
              </a:prstGeom>
            </p:spPr>
            <p:txBody>
              <a:bodyPr wrap="none" lIns="0" tIns="0" rIns="0" bIns="0">
                <a:noAutofit/>
              </a:bodyPr>
              <a:lstStyle/>
              <a:p>
                <a:pPr algn="ctr"/>
                <a:r>
                  <a:rPr lang="en-US" altLang="zh-CN" sz="1600" b="1" dirty="0">
                    <a:solidFill>
                      <a:schemeClr val="accent6">
                        <a:lumMod val="100000"/>
                      </a:schemeClr>
                    </a:solidFill>
                    <a:latin typeface="Arial Black" panose="020B0A04020102020204" pitchFamily="34" charset="0"/>
                  </a:rPr>
                  <a:t>2018.5.11</a:t>
                </a:r>
                <a:endParaRPr lang="zh-CN" altLang="en-US" sz="1600" b="1" dirty="0">
                  <a:solidFill>
                    <a:schemeClr val="accent6">
                      <a:lumMod val="100000"/>
                    </a:schemeClr>
                  </a:solidFill>
                  <a:latin typeface="Arial Black" panose="020B0A04020102020204" pitchFamily="34" charset="0"/>
                </a:endParaRPr>
              </a:p>
            </p:txBody>
          </p:sp>
          <p:sp>
            <p:nvSpPr>
              <p:cNvPr id="26" name="îŝľidé">
                <a:extLst>
                  <a:ext uri="{FF2B5EF4-FFF2-40B4-BE49-F238E27FC236}">
                    <a16:creationId xmlns:a16="http://schemas.microsoft.com/office/drawing/2014/main" id="{D541C95E-B8A1-460D-806C-7A87A165A36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73668" y="2833060"/>
                <a:ext cx="2286698" cy="543977"/>
              </a:xfrm>
              <a:prstGeom prst="rect">
                <a:avLst/>
              </a:prstGeom>
            </p:spPr>
            <p:txBody>
              <a:bodyPr wrap="square" lIns="0" tIns="0" rIns="0" bIns="0" anchor="t" anchorCtr="1">
                <a:norm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zh-CN" altLang="en-US" sz="2000" b="1" dirty="0">
                    <a:solidFill>
                      <a:schemeClr val="accent6">
                        <a:lumMod val="75000"/>
                      </a:schemeClr>
                    </a:solidFill>
                    <a:latin typeface="方正姚体" panose="02010601030101010101" pitchFamily="2" charset="-122"/>
                    <a:ea typeface="方正姚体" panose="02010601030101010101" pitchFamily="2" charset="-122"/>
                  </a:rPr>
                  <a:t>项目测试</a:t>
                </a:r>
              </a:p>
            </p:txBody>
          </p:sp>
        </p:grpSp>
        <p:grpSp>
          <p:nvGrpSpPr>
            <p:cNvPr id="22" name="islîḋé">
              <a:extLst>
                <a:ext uri="{FF2B5EF4-FFF2-40B4-BE49-F238E27FC236}">
                  <a16:creationId xmlns:a16="http://schemas.microsoft.com/office/drawing/2014/main" id="{69FA90B3-AF3E-489B-8FCE-17826B684FAF}"/>
                </a:ext>
              </a:extLst>
            </p:cNvPr>
            <p:cNvGrpSpPr/>
            <p:nvPr/>
          </p:nvGrpSpPr>
          <p:grpSpPr>
            <a:xfrm>
              <a:off x="8787546" y="4149080"/>
              <a:ext cx="2286698" cy="882168"/>
              <a:chOff x="773668" y="2748850"/>
              <a:chExt cx="2286698" cy="882168"/>
            </a:xfrm>
          </p:grpSpPr>
          <p:sp>
            <p:nvSpPr>
              <p:cNvPr id="23" name="iŝľïḓè">
                <a:extLst>
                  <a:ext uri="{FF2B5EF4-FFF2-40B4-BE49-F238E27FC236}">
                    <a16:creationId xmlns:a16="http://schemas.microsoft.com/office/drawing/2014/main" id="{C6202A03-3E6A-4DA4-955D-E20C59390C0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73668" y="2748850"/>
                <a:ext cx="2286698" cy="215444"/>
              </a:xfrm>
              <a:prstGeom prst="rect">
                <a:avLst/>
              </a:prstGeom>
            </p:spPr>
            <p:txBody>
              <a:bodyPr wrap="none" lIns="0" tIns="0" rIns="0" bIns="0">
                <a:noAutofit/>
              </a:bodyPr>
              <a:lstStyle/>
              <a:p>
                <a:pPr algn="ctr"/>
                <a:r>
                  <a:rPr lang="en-US" altLang="zh-CN" sz="1600" b="1" dirty="0">
                    <a:solidFill>
                      <a:schemeClr val="accent3">
                        <a:lumMod val="100000"/>
                      </a:schemeClr>
                    </a:solidFill>
                    <a:latin typeface="Arial Black" panose="020B0A04020102020204" pitchFamily="34" charset="0"/>
                  </a:rPr>
                  <a:t>2018.5.18</a:t>
                </a:r>
                <a:endParaRPr lang="zh-CN" altLang="en-US" sz="1600" b="1" dirty="0">
                  <a:solidFill>
                    <a:schemeClr val="accent3">
                      <a:lumMod val="100000"/>
                    </a:schemeClr>
                  </a:solidFill>
                  <a:latin typeface="Arial Black" panose="020B0A04020102020204" pitchFamily="34" charset="0"/>
                </a:endParaRPr>
              </a:p>
            </p:txBody>
          </p:sp>
          <p:sp>
            <p:nvSpPr>
              <p:cNvPr id="24" name="îşḷiḑé">
                <a:extLst>
                  <a:ext uri="{FF2B5EF4-FFF2-40B4-BE49-F238E27FC236}">
                    <a16:creationId xmlns:a16="http://schemas.microsoft.com/office/drawing/2014/main" id="{F5990255-4224-4067-86D2-339A18A2564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73668" y="3087041"/>
                <a:ext cx="2286698" cy="543977"/>
              </a:xfrm>
              <a:prstGeom prst="rect">
                <a:avLst/>
              </a:prstGeom>
            </p:spPr>
            <p:txBody>
              <a:bodyPr wrap="square" lIns="0" tIns="0" rIns="0" bIns="0" anchor="t" anchorCtr="1">
                <a:norm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zh-CN" altLang="en-US" sz="2000" b="1" dirty="0">
                    <a:solidFill>
                      <a:srgbClr val="00B050"/>
                    </a:solidFill>
                    <a:latin typeface="方正姚体" panose="02010601030101010101" pitchFamily="2" charset="-122"/>
                    <a:ea typeface="方正姚体" panose="02010601030101010101" pitchFamily="2" charset="-122"/>
                  </a:rPr>
                  <a:t>项目发布</a:t>
                </a:r>
              </a:p>
            </p:txBody>
          </p:sp>
        </p:grpSp>
      </p:grpSp>
      <p:sp>
        <p:nvSpPr>
          <p:cNvPr id="64" name="ïsļïḓe">
            <a:extLst>
              <a:ext uri="{FF2B5EF4-FFF2-40B4-BE49-F238E27FC236}">
                <a16:creationId xmlns:a16="http://schemas.microsoft.com/office/drawing/2014/main" id="{7929A3F3-15FD-47D7-AFCF-3266C02B262A}"/>
              </a:ext>
            </a:extLst>
          </p:cNvPr>
          <p:cNvSpPr/>
          <p:nvPr/>
        </p:nvSpPr>
        <p:spPr>
          <a:xfrm>
            <a:off x="5570580" y="2316093"/>
            <a:ext cx="328844" cy="2893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041" y="15188"/>
                </a:moveTo>
                <a:cubicBezTo>
                  <a:pt x="8905" y="14174"/>
                  <a:pt x="8222" y="13317"/>
                  <a:pt x="8222" y="11485"/>
                </a:cubicBezTo>
                <a:cubicBezTo>
                  <a:pt x="8222" y="10385"/>
                  <a:pt x="8875" y="10744"/>
                  <a:pt x="9161" y="8730"/>
                </a:cubicBezTo>
                <a:cubicBezTo>
                  <a:pt x="9279" y="7894"/>
                  <a:pt x="9855" y="8716"/>
                  <a:pt x="9966" y="6808"/>
                </a:cubicBezTo>
                <a:cubicBezTo>
                  <a:pt x="9966" y="6047"/>
                  <a:pt x="9651" y="5858"/>
                  <a:pt x="9651" y="5858"/>
                </a:cubicBezTo>
                <a:cubicBezTo>
                  <a:pt x="9651" y="5858"/>
                  <a:pt x="9811" y="4733"/>
                  <a:pt x="9873" y="3867"/>
                </a:cubicBezTo>
                <a:cubicBezTo>
                  <a:pt x="9951" y="2788"/>
                  <a:pt x="9396" y="0"/>
                  <a:pt x="6431" y="0"/>
                </a:cubicBezTo>
                <a:cubicBezTo>
                  <a:pt x="3466" y="0"/>
                  <a:pt x="2909" y="2788"/>
                  <a:pt x="2987" y="3867"/>
                </a:cubicBezTo>
                <a:cubicBezTo>
                  <a:pt x="3050" y="4733"/>
                  <a:pt x="3210" y="5858"/>
                  <a:pt x="3210" y="5858"/>
                </a:cubicBezTo>
                <a:cubicBezTo>
                  <a:pt x="3210" y="5858"/>
                  <a:pt x="2895" y="6047"/>
                  <a:pt x="2895" y="6808"/>
                </a:cubicBezTo>
                <a:cubicBezTo>
                  <a:pt x="3005" y="8716"/>
                  <a:pt x="3582" y="7894"/>
                  <a:pt x="3700" y="8730"/>
                </a:cubicBezTo>
                <a:cubicBezTo>
                  <a:pt x="3987" y="10744"/>
                  <a:pt x="4639" y="10385"/>
                  <a:pt x="4639" y="11485"/>
                </a:cubicBezTo>
                <a:cubicBezTo>
                  <a:pt x="4639" y="13317"/>
                  <a:pt x="3956" y="14174"/>
                  <a:pt x="1819" y="15188"/>
                </a:cubicBezTo>
                <a:cubicBezTo>
                  <a:pt x="1169" y="15497"/>
                  <a:pt x="0" y="15976"/>
                  <a:pt x="0" y="17129"/>
                </a:cubicBezTo>
                <a:lnTo>
                  <a:pt x="0" y="21600"/>
                </a:lnTo>
                <a:lnTo>
                  <a:pt x="15005" y="21600"/>
                </a:lnTo>
                <a:cubicBezTo>
                  <a:pt x="15005" y="21600"/>
                  <a:pt x="15005" y="18955"/>
                  <a:pt x="15005" y="18248"/>
                </a:cubicBezTo>
                <a:cubicBezTo>
                  <a:pt x="15005" y="17196"/>
                  <a:pt x="13184" y="16207"/>
                  <a:pt x="11041" y="15188"/>
                </a:cubicBezTo>
                <a:close/>
                <a:moveTo>
                  <a:pt x="21600" y="21600"/>
                </a:moveTo>
                <a:cubicBezTo>
                  <a:pt x="21600" y="21600"/>
                  <a:pt x="21557" y="16953"/>
                  <a:pt x="21307" y="16471"/>
                </a:cubicBezTo>
                <a:cubicBezTo>
                  <a:pt x="20935" y="15754"/>
                  <a:pt x="20071" y="15261"/>
                  <a:pt x="18463" y="14498"/>
                </a:cubicBezTo>
                <a:cubicBezTo>
                  <a:pt x="16861" y="13736"/>
                  <a:pt x="16349" y="13094"/>
                  <a:pt x="16349" y="11720"/>
                </a:cubicBezTo>
                <a:cubicBezTo>
                  <a:pt x="16349" y="10894"/>
                  <a:pt x="16838" y="11164"/>
                  <a:pt x="17053" y="9653"/>
                </a:cubicBezTo>
                <a:cubicBezTo>
                  <a:pt x="17142" y="9026"/>
                  <a:pt x="17574" y="9643"/>
                  <a:pt x="17657" y="8212"/>
                </a:cubicBezTo>
                <a:cubicBezTo>
                  <a:pt x="17657" y="7642"/>
                  <a:pt x="17420" y="7499"/>
                  <a:pt x="17420" y="7499"/>
                </a:cubicBezTo>
                <a:cubicBezTo>
                  <a:pt x="17420" y="7499"/>
                  <a:pt x="17541" y="6656"/>
                  <a:pt x="17588" y="6006"/>
                </a:cubicBezTo>
                <a:cubicBezTo>
                  <a:pt x="17646" y="5197"/>
                  <a:pt x="17229" y="3106"/>
                  <a:pt x="15005" y="3106"/>
                </a:cubicBezTo>
                <a:cubicBezTo>
                  <a:pt x="12781" y="3106"/>
                  <a:pt x="12365" y="5197"/>
                  <a:pt x="12422" y="6006"/>
                </a:cubicBezTo>
                <a:cubicBezTo>
                  <a:pt x="12469" y="6656"/>
                  <a:pt x="12589" y="7499"/>
                  <a:pt x="12589" y="7499"/>
                </a:cubicBezTo>
                <a:cubicBezTo>
                  <a:pt x="12589" y="7499"/>
                  <a:pt x="12353" y="7642"/>
                  <a:pt x="12353" y="8212"/>
                </a:cubicBezTo>
                <a:cubicBezTo>
                  <a:pt x="12437" y="9643"/>
                  <a:pt x="12868" y="9026"/>
                  <a:pt x="12957" y="9653"/>
                </a:cubicBezTo>
                <a:cubicBezTo>
                  <a:pt x="13173" y="11164"/>
                  <a:pt x="13662" y="10894"/>
                  <a:pt x="13662" y="11720"/>
                </a:cubicBezTo>
                <a:cubicBezTo>
                  <a:pt x="13662" y="12655"/>
                  <a:pt x="13424" y="13250"/>
                  <a:pt x="12768" y="13776"/>
                </a:cubicBezTo>
                <a:cubicBezTo>
                  <a:pt x="16268" y="15766"/>
                  <a:pt x="16737" y="16172"/>
                  <a:pt x="16737" y="17952"/>
                </a:cubicBezTo>
                <a:lnTo>
                  <a:pt x="16737" y="21600"/>
                </a:lnTo>
                <a:cubicBezTo>
                  <a:pt x="16737" y="21600"/>
                  <a:pt x="21600" y="21600"/>
                  <a:pt x="21600" y="21600"/>
                </a:cubicBez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anchor="ctr"/>
          <a:lstStyle/>
          <a:p>
            <a:pPr algn="ctr"/>
            <a:endParaRPr/>
          </a:p>
        </p:txBody>
      </p:sp>
    </p:spTree>
    <p:extLst>
      <p:ext uri="{BB962C8B-B14F-4D97-AF65-F5344CB8AC3E}">
        <p14:creationId xmlns:p14="http://schemas.microsoft.com/office/powerpoint/2010/main" val="3129452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0fa18ad7-bea0-4fa6-ab90-32c11e91706f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f64f1877-8b0b-4efe-9ea9-77efe7c2d97f"/>
</p:tagLst>
</file>

<file path=ppt/theme/theme1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5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4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6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1965</TotalTime>
  <Words>440</Words>
  <Application>Microsoft Office PowerPoint</Application>
  <PresentationFormat>全屏显示(16:9)</PresentationFormat>
  <Paragraphs>94</Paragraphs>
  <Slides>12</Slides>
  <Notes>10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5</vt:i4>
      </vt:variant>
      <vt:variant>
        <vt:lpstr>幻灯片标题</vt:lpstr>
      </vt:variant>
      <vt:variant>
        <vt:i4>12</vt:i4>
      </vt:variant>
    </vt:vector>
  </HeadingPairs>
  <TitlesOfParts>
    <vt:vector size="32" baseType="lpstr">
      <vt:lpstr>Arial Black</vt:lpstr>
      <vt:lpstr>Arial</vt:lpstr>
      <vt:lpstr>方正姚体</vt:lpstr>
      <vt:lpstr>方正宋黑简体</vt:lpstr>
      <vt:lpstr>Calibri</vt:lpstr>
      <vt:lpstr>方正粗黑宋简体</vt:lpstr>
      <vt:lpstr>Open Sans Extrabold</vt:lpstr>
      <vt:lpstr>微软雅黑</vt:lpstr>
      <vt:lpstr>Constantia</vt:lpstr>
      <vt:lpstr>Wingdings</vt:lpstr>
      <vt:lpstr>Bodoni MT Black</vt:lpstr>
      <vt:lpstr>Impact</vt:lpstr>
      <vt:lpstr>Open Sans Light</vt:lpstr>
      <vt:lpstr>Open Sans Semibold</vt:lpstr>
      <vt:lpstr>宋体</vt:lpstr>
      <vt:lpstr>2_Office Theme</vt:lpstr>
      <vt:lpstr>5_Office Theme</vt:lpstr>
      <vt:lpstr>4_Office Theme</vt:lpstr>
      <vt:lpstr>3_Office Theme</vt:lpstr>
      <vt:lpstr>6_Office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mhc5001</dc:creator>
  <cp:lastModifiedBy>JP</cp:lastModifiedBy>
  <cp:revision>234</cp:revision>
  <dcterms:created xsi:type="dcterms:W3CDTF">2013-10-04T13:00:56Z</dcterms:created>
  <dcterms:modified xsi:type="dcterms:W3CDTF">2018-06-17T15:24:34Z</dcterms:modified>
</cp:coreProperties>
</file>